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18"/>
  </p:notesMasterIdLst>
  <p:sldIdLst>
    <p:sldId id="256" r:id="rId2"/>
    <p:sldId id="288" r:id="rId3"/>
    <p:sldId id="286" r:id="rId4"/>
    <p:sldId id="257" r:id="rId5"/>
    <p:sldId id="266" r:id="rId6"/>
    <p:sldId id="258" r:id="rId7"/>
    <p:sldId id="259" r:id="rId8"/>
    <p:sldId id="260" r:id="rId9"/>
    <p:sldId id="261" r:id="rId10"/>
    <p:sldId id="262" r:id="rId11"/>
    <p:sldId id="263" r:id="rId12"/>
    <p:sldId id="264" r:id="rId13"/>
    <p:sldId id="270" r:id="rId14"/>
    <p:sldId id="269" r:id="rId15"/>
    <p:sldId id="265" r:id="rId16"/>
    <p:sldId id="267" r:id="rId17"/>
  </p:sldIdLst>
  <p:sldSz cx="14630400" cy="8229600"/>
  <p:notesSz cx="8229600" cy="14630400"/>
  <p:embeddedFontLst>
    <p:embeddedFont>
      <p:font typeface="Brygada 1918" panose="020B0604020202020204" charset="0"/>
      <p:regular r:id="rId19"/>
    </p:embeddedFont>
    <p:embeddedFont>
      <p:font typeface="Brygada 1918 Semi Bold" panose="020B0604020202020204" charset="0"/>
      <p:regular r:id="rId2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4F818ED-74B0-4A31-9243-FA26481250C3}" v="4" dt="2025-11-02T23:26:02.23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925" autoAdjust="0"/>
  </p:normalViewPr>
  <p:slideViewPr>
    <p:cSldViewPr snapToGrid="0" snapToObjects="1">
      <p:cViewPr varScale="1">
        <p:scale>
          <a:sx n="86" d="100"/>
          <a:sy n="86" d="100"/>
        </p:scale>
        <p:origin x="2478" y="3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26"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im Matthews" userId="dc4ac199-05b2-43ea-a59a-8cfe6681d141" providerId="ADAL" clId="{F55C7529-EEC3-47F2-833E-812A36DFCCC4}"/>
    <pc:docChg chg="modSld">
      <pc:chgData name="Jim Matthews" userId="dc4ac199-05b2-43ea-a59a-8cfe6681d141" providerId="ADAL" clId="{F55C7529-EEC3-47F2-833E-812A36DFCCC4}" dt="2025-11-03T02:05:42.186" v="1" actId="20577"/>
      <pc:docMkLst>
        <pc:docMk/>
      </pc:docMkLst>
      <pc:sldChg chg="modSp mod">
        <pc:chgData name="Jim Matthews" userId="dc4ac199-05b2-43ea-a59a-8cfe6681d141" providerId="ADAL" clId="{F55C7529-EEC3-47F2-833E-812A36DFCCC4}" dt="2025-11-03T02:05:42.186" v="1" actId="20577"/>
        <pc:sldMkLst>
          <pc:docMk/>
          <pc:sldMk cId="0" sldId="256"/>
        </pc:sldMkLst>
        <pc:spChg chg="mod">
          <ac:chgData name="Jim Matthews" userId="dc4ac199-05b2-43ea-a59a-8cfe6681d141" providerId="ADAL" clId="{F55C7529-EEC3-47F2-833E-812A36DFCCC4}" dt="2025-11-03T02:05:42.186" v="1" actId="20577"/>
          <ac:spMkLst>
            <pc:docMk/>
            <pc:sldMk cId="0" sldId="256"/>
            <ac:spMk id="5" creationId="{A2ABBCC9-921D-50B0-C847-65A9986B9C2E}"/>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31859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3" Type="http://schemas.openxmlformats.org/officeDocument/2006/relationships/hyperlink" Target="https://attack.mitre.org/resources/updates/updates-october-2023/#:~:text=This%20version%20of%20ATT%26CK%20contains,Broken%20out%20by%20domain" TargetMode="External"/><Relationship Id="rId18" Type="http://schemas.openxmlformats.org/officeDocument/2006/relationships/hyperlink" Target="https://www.hunton.com/privacy-and-information-security-law/north-carolina-becomes-first-state-to-prohibit-public-entities-from-paying-ransoms#:~:text=North%20Carolina%E2%80%99s%20new%20law%2C%20which,143B%E2%80%911379" TargetMode="External"/><Relationship Id="rId26" Type="http://schemas.openxmlformats.org/officeDocument/2006/relationships/hyperlink" Target="https://attack.mitre.org/resources/updates/updates-october-2023/" TargetMode="External"/><Relationship Id="rId39" Type="http://schemas.openxmlformats.org/officeDocument/2006/relationships/hyperlink" Target="https://www.federalregister.gov/documents/2024/04/04/2024-06526/cyber-incident-reporting-for-critical-infrastructure-act-circia-reporting-requirements#:~:text=Cyber%20Incident%20Reporting%20for%20Critical,and%20counter%20sophisticated%20cyber" TargetMode="External"/><Relationship Id="rId21" Type="http://schemas.openxmlformats.org/officeDocument/2006/relationships/hyperlink" Target="file:///\\file_000000001ff061f6b317316f65827380#:~:text=Automated%20Deployment%3A%20The%20power%20of,instantaneous%20rule%20deployment" TargetMode="External"/><Relationship Id="rId34" Type="http://schemas.openxmlformats.org/officeDocument/2006/relationships/hyperlink" Target="https://www.apexnc.org/1983/Cybersecurity-Incident-Information" TargetMode="External"/><Relationship Id="rId42" Type="http://schemas.openxmlformats.org/officeDocument/2006/relationships/hyperlink" Target="https://www.cisa.gov/sites/default/files/publications/AIS%2520FAQs%2520V2.0_508.pdf" TargetMode="External"/><Relationship Id="rId47" Type="http://schemas.openxmlformats.org/officeDocument/2006/relationships/hyperlink" Target="https://www.fortinet.com/blog/industry-trends/fortinet-and-the-jcdc-celebrating-two-years-of-progress" TargetMode="External"/><Relationship Id="rId50" Type="http://schemas.openxmlformats.org/officeDocument/2006/relationships/hyperlink" Target="https://counter-ransomware.org/aboutus#:~:text=ransomware,led%20Counter%20Ransomware" TargetMode="External"/><Relationship Id="rId7" Type="http://schemas.openxmlformats.org/officeDocument/2006/relationships/hyperlink" Target="https://www.cybersecuritydive.com/news/moveit-vulnerability-compromises-what-we-know/652187/#:~:text=Prior%20to%20Clop%E2%80%99s%20latest%20spree,and%208%2C000%20organizations%20based%20elsewhere" TargetMode="External"/><Relationship Id="rId2" Type="http://schemas.openxmlformats.org/officeDocument/2006/relationships/slide" Target="../slides/slide2.xml"/><Relationship Id="rId16" Type="http://schemas.openxmlformats.org/officeDocument/2006/relationships/hyperlink" Target="https://www.nis-2-directive.com/NIS_2_Directive_Article_29.html#:~:text=1,cyberattacks%2C%20where%20such%20information%20sharing" TargetMode="External"/><Relationship Id="rId29" Type="http://schemas.openxmlformats.org/officeDocument/2006/relationships/hyperlink" Target="https://www.brightdefense.com/resources/cyber-threat-intelligence-and-incident-response/" TargetMode="External"/><Relationship Id="rId11" Type="http://schemas.openxmlformats.org/officeDocument/2006/relationships/hyperlink" Target="https://www.hunton.com/privacy-and-information-security-law/north-carolina-becomes-first-state-to-prohibit-public-entities-from-paying-ransoms#:~:text=On%20April%205%2C%202022%2C%20North,ransom%20following%20a%20ransomware%20attack" TargetMode="External"/><Relationship Id="rId24" Type="http://schemas.openxmlformats.org/officeDocument/2006/relationships/hyperlink" Target="file:///\\file_000000001ff061f6b317316f65827380#:~:text=Quick%20poll%3A%20%E2%80%9CWho%20labels%20with,TLP%20today%3F%E2%80%9D" TargetMode="External"/><Relationship Id="rId32" Type="http://schemas.openxmlformats.org/officeDocument/2006/relationships/hyperlink" Target="https://www.cybersecuritydive.com/news/moveit-vulnerability-compromises-what-we-know/652187/#:~:text=CISA%2C%20CrowdStrike%2C%20Mandiant%2C%20Microsoft%2C%20Huntress,ongoing%20investigations%2C%20the%20company%20said" TargetMode="External"/><Relationship Id="rId37" Type="http://schemas.openxmlformats.org/officeDocument/2006/relationships/hyperlink" Target="https://www.cisa.gov/sites/default/files/2023-01/CIRCIA_07.21.2022_Factsheet_FINAL_508%20c.pdf#:~:text=,entities%20must%20share%20reports" TargetMode="External"/><Relationship Id="rId40" Type="http://schemas.openxmlformats.org/officeDocument/2006/relationships/hyperlink" Target="https://www.federalregister.gov/documents/2024/04/04/2024-06526/cyber-incident-reporting-for-critical-infrastructure-act-circia-reporting-requirements" TargetMode="External"/><Relationship Id="rId45" Type="http://schemas.openxmlformats.org/officeDocument/2006/relationships/hyperlink" Target="https://therecord.media/cisas-joint-cyber-defense-collaborative-to-tackle-energy-water-security-in-2023" TargetMode="External"/><Relationship Id="rId5" Type="http://schemas.openxmlformats.org/officeDocument/2006/relationships/hyperlink" Target="https://seculore.com/resources/russian-cyber-threats-to-u-s-critical-infrastructure/#:~:text=Following%20that%20alert%20and%20the,used%20against%20Ukraine%20by%20Russia" TargetMode="External"/><Relationship Id="rId15" Type="http://schemas.openxmlformats.org/officeDocument/2006/relationships/hyperlink" Target="https://therecord.media/cisas-joint-cyber-defense-collaborative-to-tackle-energy-water-security-in-2023#:~:text=The%20JCDC%20has%20been%20lauded,that%20affected%20thousands%20of%20companies" TargetMode="External"/><Relationship Id="rId23" Type="http://schemas.openxmlformats.org/officeDocument/2006/relationships/hyperlink" Target="file:///\\file_000000001ff061f6b317316f65827380#:~:text=threat%20information%20sharing" TargetMode="External"/><Relationship Id="rId28" Type="http://schemas.openxmlformats.org/officeDocument/2006/relationships/hyperlink" Target="https://www.brightdefense.com/resources/cyber-threat-intelligence-and-incident-response/#:~:text=3" TargetMode="External"/><Relationship Id="rId36" Type="http://schemas.openxmlformats.org/officeDocument/2006/relationships/hyperlink" Target="https://www.ncacc.org/services-for-counties/risk-management/cyber-security/" TargetMode="External"/><Relationship Id="rId49" Type="http://schemas.openxmlformats.org/officeDocument/2006/relationships/hyperlink" Target="https://www.alstonprivacy.com/cisa-gives-itself-an-extension-for-cyber-incident-reporting-rules/" TargetMode="External"/><Relationship Id="rId10" Type="http://schemas.openxmlformats.org/officeDocument/2006/relationships/hyperlink" Target="https://www.ncacc.org/services-for-counties/risk-management/cyber-security/#:~:text=All%20100%20counties%20can%20access,Infrastructure%20Information%20Sharing%20and%20Analysis" TargetMode="External"/><Relationship Id="rId19" Type="http://schemas.openxmlformats.org/officeDocument/2006/relationships/hyperlink" Target="https://www.hunton.com/privacy-and-information-security-law/north-carolina-becomes-first-state-to-prohibit-public-entities-from-paying-ransoms" TargetMode="External"/><Relationship Id="rId31" Type="http://schemas.openxmlformats.org/officeDocument/2006/relationships/hyperlink" Target="https://www.cybersecuritydive.com/news/moveit-vulnerability-compromises-what-we-know/652187/#:~:text=%E2%80%9CDue%20to%20the%20speed%20and,7%20in%20a%20joint%20advisory" TargetMode="External"/><Relationship Id="rId44" Type="http://schemas.openxmlformats.org/officeDocument/2006/relationships/hyperlink" Target="https://therecord.media/cisas-joint-cyber-defense-collaborative-to-tackle-energy-water-security-in-2023#:~:text=%E2%80%9COver%20the%20past%20several%20years%2C,not%20kept%20up%2C%E2%80%9D%20Goldstein%20said" TargetMode="External"/><Relationship Id="rId52" Type="http://schemas.openxmlformats.org/officeDocument/2006/relationships/hyperlink" Target="https://www.nis-2-directive.com/NIS_2_Directive_Article_29.html" TargetMode="External"/><Relationship Id="rId4" Type="http://schemas.openxmlformats.org/officeDocument/2006/relationships/hyperlink" Target="https://www.brightdefense.com/resources/cyber-threat-intelligence-and-incident-response/#:~:text=remediate%2C%20or%20mitigate%20a%20threat,after%20detection" TargetMode="External"/><Relationship Id="rId9" Type="http://schemas.openxmlformats.org/officeDocument/2006/relationships/hyperlink" Target="https://www.ncacc.org/services-for-counties/risk-management/cyber-security/#:~:text=%28SLTT%29" TargetMode="External"/><Relationship Id="rId14" Type="http://schemas.openxmlformats.org/officeDocument/2006/relationships/hyperlink" Target="https://www.sans.org/blog/reflections-on-the-us-governments-oig-report-on-cisas-automated-indicator-sharing-program#:~:text=In%202016%2C%20CISA%20established%20the,issued%20by%20the%20OIG%20since" TargetMode="External"/><Relationship Id="rId22" Type="http://schemas.openxmlformats.org/officeDocument/2006/relationships/hyperlink" Target="file:///\\file_000000001ff061f6b317316f65827380#:~:text=Collections%20and%20Channels%3A%20TAXII%20servers,for%20attacks%20against%20ICS%2FSCADA%20systems" TargetMode="External"/><Relationship Id="rId27" Type="http://schemas.openxmlformats.org/officeDocument/2006/relationships/hyperlink" Target="https://www.brightdefense.com/resources/cyber-threat-intelligence-and-incident-response/#:~:text=Image%3A%20Automation%20and%20Response%20ToolsAutomation,and%20Response%20Tools" TargetMode="External"/><Relationship Id="rId30" Type="http://schemas.openxmlformats.org/officeDocument/2006/relationships/hyperlink" Target="https://seculore.com/resources/russian-cyber-threats-to-u-s-critical-infrastructure/" TargetMode="External"/><Relationship Id="rId35" Type="http://schemas.openxmlformats.org/officeDocument/2006/relationships/hyperlink" Target="https://www.ncacc.org/services-for-counties/risk-management/cyber-security/#:~:text=All%20100%20counties%20can%20access,a%20detailed%20description%20of%20all" TargetMode="External"/><Relationship Id="rId43" Type="http://schemas.openxmlformats.org/officeDocument/2006/relationships/hyperlink" Target="https://www.sans.org/blog/reflections-on-the-us-governments-oig-report-on-cisas-automated-indicator-sharing-program" TargetMode="External"/><Relationship Id="rId48" Type="http://schemas.openxmlformats.org/officeDocument/2006/relationships/hyperlink" Target="https://www.alstonprivacy.com/cisa-gives-itself-an-extension-for-cyber-incident-reporting-rules/#:~:text=CISA%20Gives%20Itself%20an%20Extension,incorporate%20feedback%20and%20streamline" TargetMode="External"/><Relationship Id="rId8" Type="http://schemas.openxmlformats.org/officeDocument/2006/relationships/hyperlink" Target="https://www.apexnc.org/1983/Cybersecurity-Incident-Information#:~:text=We%20also%20wanted%20to%20provide,persistence%20of%20any%20unauthorized%20activity" TargetMode="External"/><Relationship Id="rId51" Type="http://schemas.openxmlformats.org/officeDocument/2006/relationships/hyperlink" Target="https://counter-ransomware.org/aboutus" TargetMode="External"/><Relationship Id="rId3" Type="http://schemas.openxmlformats.org/officeDocument/2006/relationships/hyperlink" Target="https://www.brightdefense.com/resources/cyber-threat-intelligence-and-incident-response/#:~:text=Financial%20institutions%20frequently%20encounter%20targeted,%28Time" TargetMode="External"/><Relationship Id="rId12" Type="http://schemas.openxmlformats.org/officeDocument/2006/relationships/hyperlink" Target="https://attack.mitre.org/resources/updates/updates-october-2023/#:~:text=The%20October%202023%20,ATT%26CK%27s%20various%20domains%20and%20platforms" TargetMode="External"/><Relationship Id="rId17" Type="http://schemas.openxmlformats.org/officeDocument/2006/relationships/hyperlink" Target="https://www.nis-2-directive.com/NIS_2_Directive_Article_29.html#:~:text=2,nature%20of%20the%20information%20shared" TargetMode="External"/><Relationship Id="rId25" Type="http://schemas.openxmlformats.org/officeDocument/2006/relationships/hyperlink" Target="file:///\\file_000000001ff061f6b317316f65827380" TargetMode="External"/><Relationship Id="rId33" Type="http://schemas.openxmlformats.org/officeDocument/2006/relationships/hyperlink" Target="https://www.cybersecuritydive.com/news/moveit-vulnerability-compromises-what-we-know/652187/" TargetMode="External"/><Relationship Id="rId38" Type="http://schemas.openxmlformats.org/officeDocument/2006/relationships/hyperlink" Target="https://www.cisa.gov/sites/default/files/2023-01/CIRCIA_07.21.2022_Factsheet_FINAL_508%20c.pdf" TargetMode="External"/><Relationship Id="rId46" Type="http://schemas.openxmlformats.org/officeDocument/2006/relationships/hyperlink" Target="https://www.fortinet.com/blog/industry-trends/fortinet-and-the-jcdc-celebrating-two-years-of-progress#:~:text=Fortinet%20and%20the%20Joint%20Cyber,to%20fortifying%20our%20nation%27s%20cybersecurity" TargetMode="External"/><Relationship Id="rId20" Type="http://schemas.openxmlformats.org/officeDocument/2006/relationships/hyperlink" Target="file:///\\file_000000001ff061f6b317316f65827380#:~:text=STIX%20enables%20Context%3A%20Instead%20of,This%20is%20actionable%20intelligence" TargetMode="External"/><Relationship Id="rId41" Type="http://schemas.openxmlformats.org/officeDocument/2006/relationships/hyperlink" Target="https://www.cisa.gov/sites/default/files/publications/AIS%2520FAQs%2520V2.0_508.pdf#:~:text=,of%20the%20legacy%20feed" TargetMode="External"/><Relationship Id="rId1" Type="http://schemas.openxmlformats.org/officeDocument/2006/relationships/notesMaster" Target="../notesMasters/notesMaster1.xml"/><Relationship Id="rId6" Type="http://schemas.openxmlformats.org/officeDocument/2006/relationships/hyperlink" Target="https://www.cybersecuritydive.com/news/moveit-vulnerability-compromises-what-we-know/652187/#:~:text=,know%2C%E2%80%9D%20a%20Progress%20spokesperson%20said"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3" Type="http://schemas.openxmlformats.org/officeDocument/2006/relationships/hyperlink" Target="https://attack.mitre.org/resources/updates/updates-october-2023/#:~:text=This%20version%20of%20ATT%26CK%20contains,Broken%20out%20by%20domain" TargetMode="External"/><Relationship Id="rId18" Type="http://schemas.openxmlformats.org/officeDocument/2006/relationships/hyperlink" Target="https://www.hunton.com/privacy-and-information-security-law/north-carolina-becomes-first-state-to-prohibit-public-entities-from-paying-ransoms#:~:text=North%20Carolina%E2%80%99s%20new%20law%2C%20which,143B%E2%80%911379" TargetMode="External"/><Relationship Id="rId26" Type="http://schemas.openxmlformats.org/officeDocument/2006/relationships/hyperlink" Target="https://attack.mitre.org/resources/updates/updates-october-2023/" TargetMode="External"/><Relationship Id="rId39" Type="http://schemas.openxmlformats.org/officeDocument/2006/relationships/hyperlink" Target="https://www.federalregister.gov/documents/2024/04/04/2024-06526/cyber-incident-reporting-for-critical-infrastructure-act-circia-reporting-requirements#:~:text=Cyber%20Incident%20Reporting%20for%20Critical,and%20counter%20sophisticated%20cyber" TargetMode="External"/><Relationship Id="rId21" Type="http://schemas.openxmlformats.org/officeDocument/2006/relationships/hyperlink" Target="file:///\\file_000000001ff061f6b317316f65827380#:~:text=Automated%20Deployment%3A%20The%20power%20of,instantaneous%20rule%20deployment" TargetMode="External"/><Relationship Id="rId34" Type="http://schemas.openxmlformats.org/officeDocument/2006/relationships/hyperlink" Target="https://www.apexnc.org/1983/Cybersecurity-Incident-Information" TargetMode="External"/><Relationship Id="rId42" Type="http://schemas.openxmlformats.org/officeDocument/2006/relationships/hyperlink" Target="https://www.cisa.gov/sites/default/files/publications/AIS%2520FAQs%2520V2.0_508.pdf" TargetMode="External"/><Relationship Id="rId47" Type="http://schemas.openxmlformats.org/officeDocument/2006/relationships/hyperlink" Target="https://www.fortinet.com/blog/industry-trends/fortinet-and-the-jcdc-celebrating-two-years-of-progress" TargetMode="External"/><Relationship Id="rId50" Type="http://schemas.openxmlformats.org/officeDocument/2006/relationships/hyperlink" Target="https://counter-ransomware.org/aboutus#:~:text=ransomware,led%20Counter%20Ransomware" TargetMode="External"/><Relationship Id="rId7" Type="http://schemas.openxmlformats.org/officeDocument/2006/relationships/hyperlink" Target="https://www.cybersecuritydive.com/news/moveit-vulnerability-compromises-what-we-know/652187/#:~:text=Prior%20to%20Clop%E2%80%99s%20latest%20spree,and%208%2C000%20organizations%20based%20elsewhere" TargetMode="External"/><Relationship Id="rId2" Type="http://schemas.openxmlformats.org/officeDocument/2006/relationships/slide" Target="../slides/slide5.xml"/><Relationship Id="rId16" Type="http://schemas.openxmlformats.org/officeDocument/2006/relationships/hyperlink" Target="https://www.nis-2-directive.com/NIS_2_Directive_Article_29.html#:~:text=1,cyberattacks%2C%20where%20such%20information%20sharing" TargetMode="External"/><Relationship Id="rId29" Type="http://schemas.openxmlformats.org/officeDocument/2006/relationships/hyperlink" Target="https://www.brightdefense.com/resources/cyber-threat-intelligence-and-incident-response/" TargetMode="External"/><Relationship Id="rId11" Type="http://schemas.openxmlformats.org/officeDocument/2006/relationships/hyperlink" Target="https://www.hunton.com/privacy-and-information-security-law/north-carolina-becomes-first-state-to-prohibit-public-entities-from-paying-ransoms#:~:text=On%20April%205%2C%202022%2C%20North,ransom%20following%20a%20ransomware%20attack" TargetMode="External"/><Relationship Id="rId24" Type="http://schemas.openxmlformats.org/officeDocument/2006/relationships/hyperlink" Target="file:///\\file_000000001ff061f6b317316f65827380#:~:text=Quick%20poll%3A%20%E2%80%9CWho%20labels%20with,TLP%20today%3F%E2%80%9D" TargetMode="External"/><Relationship Id="rId32" Type="http://schemas.openxmlformats.org/officeDocument/2006/relationships/hyperlink" Target="https://www.cybersecuritydive.com/news/moveit-vulnerability-compromises-what-we-know/652187/#:~:text=CISA%2C%20CrowdStrike%2C%20Mandiant%2C%20Microsoft%2C%20Huntress,ongoing%20investigations%2C%20the%20company%20said" TargetMode="External"/><Relationship Id="rId37" Type="http://schemas.openxmlformats.org/officeDocument/2006/relationships/hyperlink" Target="https://www.cisa.gov/sites/default/files/2023-01/CIRCIA_07.21.2022_Factsheet_FINAL_508%20c.pdf#:~:text=,entities%20must%20share%20reports" TargetMode="External"/><Relationship Id="rId40" Type="http://schemas.openxmlformats.org/officeDocument/2006/relationships/hyperlink" Target="https://www.federalregister.gov/documents/2024/04/04/2024-06526/cyber-incident-reporting-for-critical-infrastructure-act-circia-reporting-requirements" TargetMode="External"/><Relationship Id="rId45" Type="http://schemas.openxmlformats.org/officeDocument/2006/relationships/hyperlink" Target="https://therecord.media/cisas-joint-cyber-defense-collaborative-to-tackle-energy-water-security-in-2023" TargetMode="External"/><Relationship Id="rId5" Type="http://schemas.openxmlformats.org/officeDocument/2006/relationships/hyperlink" Target="https://seculore.com/resources/russian-cyber-threats-to-u-s-critical-infrastructure/#:~:text=Following%20that%20alert%20and%20the,used%20against%20Ukraine%20by%20Russia" TargetMode="External"/><Relationship Id="rId15" Type="http://schemas.openxmlformats.org/officeDocument/2006/relationships/hyperlink" Target="https://therecord.media/cisas-joint-cyber-defense-collaborative-to-tackle-energy-water-security-in-2023#:~:text=The%20JCDC%20has%20been%20lauded,that%20affected%20thousands%20of%20companies" TargetMode="External"/><Relationship Id="rId23" Type="http://schemas.openxmlformats.org/officeDocument/2006/relationships/hyperlink" Target="file:///\\file_000000001ff061f6b317316f65827380#:~:text=threat%20information%20sharing" TargetMode="External"/><Relationship Id="rId28" Type="http://schemas.openxmlformats.org/officeDocument/2006/relationships/hyperlink" Target="https://www.brightdefense.com/resources/cyber-threat-intelligence-and-incident-response/#:~:text=3" TargetMode="External"/><Relationship Id="rId36" Type="http://schemas.openxmlformats.org/officeDocument/2006/relationships/hyperlink" Target="https://www.ncacc.org/services-for-counties/risk-management/cyber-security/" TargetMode="External"/><Relationship Id="rId49" Type="http://schemas.openxmlformats.org/officeDocument/2006/relationships/hyperlink" Target="https://www.alstonprivacy.com/cisa-gives-itself-an-extension-for-cyber-incident-reporting-rules/" TargetMode="External"/><Relationship Id="rId10" Type="http://schemas.openxmlformats.org/officeDocument/2006/relationships/hyperlink" Target="https://www.ncacc.org/services-for-counties/risk-management/cyber-security/#:~:text=All%20100%20counties%20can%20access,Infrastructure%20Information%20Sharing%20and%20Analysis" TargetMode="External"/><Relationship Id="rId19" Type="http://schemas.openxmlformats.org/officeDocument/2006/relationships/hyperlink" Target="https://www.hunton.com/privacy-and-information-security-law/north-carolina-becomes-first-state-to-prohibit-public-entities-from-paying-ransoms" TargetMode="External"/><Relationship Id="rId31" Type="http://schemas.openxmlformats.org/officeDocument/2006/relationships/hyperlink" Target="https://www.cybersecuritydive.com/news/moveit-vulnerability-compromises-what-we-know/652187/#:~:text=%E2%80%9CDue%20to%20the%20speed%20and,7%20in%20a%20joint%20advisory" TargetMode="External"/><Relationship Id="rId44" Type="http://schemas.openxmlformats.org/officeDocument/2006/relationships/hyperlink" Target="https://therecord.media/cisas-joint-cyber-defense-collaborative-to-tackle-energy-water-security-in-2023#:~:text=%E2%80%9COver%20the%20past%20several%20years%2C,not%20kept%20up%2C%E2%80%9D%20Goldstein%20said" TargetMode="External"/><Relationship Id="rId52" Type="http://schemas.openxmlformats.org/officeDocument/2006/relationships/hyperlink" Target="https://www.nis-2-directive.com/NIS_2_Directive_Article_29.html" TargetMode="External"/><Relationship Id="rId4" Type="http://schemas.openxmlformats.org/officeDocument/2006/relationships/hyperlink" Target="https://www.brightdefense.com/resources/cyber-threat-intelligence-and-incident-response/#:~:text=remediate%2C%20or%20mitigate%20a%20threat,after%20detection" TargetMode="External"/><Relationship Id="rId9" Type="http://schemas.openxmlformats.org/officeDocument/2006/relationships/hyperlink" Target="https://www.ncacc.org/services-for-counties/risk-management/cyber-security/#:~:text=%28SLTT%29" TargetMode="External"/><Relationship Id="rId14" Type="http://schemas.openxmlformats.org/officeDocument/2006/relationships/hyperlink" Target="https://www.sans.org/blog/reflections-on-the-us-governments-oig-report-on-cisas-automated-indicator-sharing-program#:~:text=In%202016%2C%20CISA%20established%20the,issued%20by%20the%20OIG%20since" TargetMode="External"/><Relationship Id="rId22" Type="http://schemas.openxmlformats.org/officeDocument/2006/relationships/hyperlink" Target="file:///\\file_000000001ff061f6b317316f65827380#:~:text=Collections%20and%20Channels%3A%20TAXII%20servers,for%20attacks%20against%20ICS%2FSCADA%20systems" TargetMode="External"/><Relationship Id="rId27" Type="http://schemas.openxmlformats.org/officeDocument/2006/relationships/hyperlink" Target="https://www.brightdefense.com/resources/cyber-threat-intelligence-and-incident-response/#:~:text=Image%3A%20Automation%20and%20Response%20ToolsAutomation,and%20Response%20Tools" TargetMode="External"/><Relationship Id="rId30" Type="http://schemas.openxmlformats.org/officeDocument/2006/relationships/hyperlink" Target="https://seculore.com/resources/russian-cyber-threats-to-u-s-critical-infrastructure/" TargetMode="External"/><Relationship Id="rId35" Type="http://schemas.openxmlformats.org/officeDocument/2006/relationships/hyperlink" Target="https://www.ncacc.org/services-for-counties/risk-management/cyber-security/#:~:text=All%20100%20counties%20can%20access,a%20detailed%20description%20of%20all" TargetMode="External"/><Relationship Id="rId43" Type="http://schemas.openxmlformats.org/officeDocument/2006/relationships/hyperlink" Target="https://www.sans.org/blog/reflections-on-the-us-governments-oig-report-on-cisas-automated-indicator-sharing-program" TargetMode="External"/><Relationship Id="rId48" Type="http://schemas.openxmlformats.org/officeDocument/2006/relationships/hyperlink" Target="https://www.alstonprivacy.com/cisa-gives-itself-an-extension-for-cyber-incident-reporting-rules/#:~:text=CISA%20Gives%20Itself%20an%20Extension,incorporate%20feedback%20and%20streamline" TargetMode="External"/><Relationship Id="rId8" Type="http://schemas.openxmlformats.org/officeDocument/2006/relationships/hyperlink" Target="https://www.apexnc.org/1983/Cybersecurity-Incident-Information#:~:text=We%20also%20wanted%20to%20provide,persistence%20of%20any%20unauthorized%20activity" TargetMode="External"/><Relationship Id="rId51" Type="http://schemas.openxmlformats.org/officeDocument/2006/relationships/hyperlink" Target="https://counter-ransomware.org/aboutus" TargetMode="External"/><Relationship Id="rId3" Type="http://schemas.openxmlformats.org/officeDocument/2006/relationships/hyperlink" Target="https://www.brightdefense.com/resources/cyber-threat-intelligence-and-incident-response/#:~:text=Financial%20institutions%20frequently%20encounter%20targeted,%28Time" TargetMode="External"/><Relationship Id="rId12" Type="http://schemas.openxmlformats.org/officeDocument/2006/relationships/hyperlink" Target="https://attack.mitre.org/resources/updates/updates-october-2023/#:~:text=The%20October%202023%20,ATT%26CK%27s%20various%20domains%20and%20platforms" TargetMode="External"/><Relationship Id="rId17" Type="http://schemas.openxmlformats.org/officeDocument/2006/relationships/hyperlink" Target="https://www.nis-2-directive.com/NIS_2_Directive_Article_29.html#:~:text=2,nature%20of%20the%20information%20shared" TargetMode="External"/><Relationship Id="rId25" Type="http://schemas.openxmlformats.org/officeDocument/2006/relationships/hyperlink" Target="file:///\\file_000000001ff061f6b317316f65827380" TargetMode="External"/><Relationship Id="rId33" Type="http://schemas.openxmlformats.org/officeDocument/2006/relationships/hyperlink" Target="https://www.cybersecuritydive.com/news/moveit-vulnerability-compromises-what-we-know/652187/" TargetMode="External"/><Relationship Id="rId38" Type="http://schemas.openxmlformats.org/officeDocument/2006/relationships/hyperlink" Target="https://www.cisa.gov/sites/default/files/2023-01/CIRCIA_07.21.2022_Factsheet_FINAL_508%20c.pdf" TargetMode="External"/><Relationship Id="rId46" Type="http://schemas.openxmlformats.org/officeDocument/2006/relationships/hyperlink" Target="https://www.fortinet.com/blog/industry-trends/fortinet-and-the-jcdc-celebrating-two-years-of-progress#:~:text=Fortinet%20and%20the%20Joint%20Cyber,to%20fortifying%20our%20nation%27s%20cybersecurity" TargetMode="External"/><Relationship Id="rId20" Type="http://schemas.openxmlformats.org/officeDocument/2006/relationships/hyperlink" Target="file:///\\file_000000001ff061f6b317316f65827380#:~:text=STIX%20enables%20Context%3A%20Instead%20of,This%20is%20actionable%20intelligence" TargetMode="External"/><Relationship Id="rId41" Type="http://schemas.openxmlformats.org/officeDocument/2006/relationships/hyperlink" Target="https://www.cisa.gov/sites/default/files/publications/AIS%2520FAQs%2520V2.0_508.pdf#:~:text=,of%20the%20legacy%20feed" TargetMode="External"/><Relationship Id="rId1" Type="http://schemas.openxmlformats.org/officeDocument/2006/relationships/notesMaster" Target="../notesMasters/notesMaster1.xml"/><Relationship Id="rId6" Type="http://schemas.openxmlformats.org/officeDocument/2006/relationships/hyperlink" Target="https://www.cybersecuritydive.com/news/moveit-vulnerability-compromises-what-we-know/652187/#:~:text=,know%2C%E2%80%9D%20a%20Progress%20spokesperson%20said"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na01.safelinks.protection.outlook.com/?url=https%3A%2F%2Fwww.youtube.com%2Fwatch%3Fv%3DL7Ykky6Ntd0&amp;data=05%7C02%7C%7C394b1b6529e14dee097608de17542c73%7C84df9e7fe9f640afb435aaaaaaaaaaaa%7C1%7C0%7C638973847454164982%7CUnknown%7CTWFpbGZsb3d8eyJFbXB0eU1hcGkiOnRydWUsIlYiOiIwLjAuMDAwMCIsIlAiOiJXaW4zMiIsIkFOIjoiTWFpbCIsIldUIjoyfQ%3D%3D%7C0%7C%7C%7C&amp;sdata=4Sw3ty5m6tbZIU8gsxMpwIbvBza3878VLMzuSw9NCAg%3D&amp;reserved=0"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833240-BE88-66A1-E5BA-40BE3CCC78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960416-EB6B-81BF-0102-DFB424FC734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0FEEBAE-2C42-F409-E45D-89A24177429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F908A77-C0F6-D5E4-ECEC-0B167FDEC6E2}"/>
              </a:ext>
            </a:extLst>
          </p:cNvPr>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52807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821435-8FB9-16FC-793F-8489F90363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7275ED-FB16-AF88-B54D-F9F75399DF56}"/>
              </a:ext>
            </a:extLst>
          </p:cNvPr>
          <p:cNvSpPr>
            <a:spLocks noGrp="1" noRot="1" noChangeAspect="1"/>
          </p:cNvSpPr>
          <p:nvPr>
            <p:ph type="sldImg"/>
          </p:nvPr>
        </p:nvSpPr>
        <p:spPr>
          <a:xfrm>
            <a:off x="-273050" y="1828800"/>
            <a:ext cx="8775700" cy="4937125"/>
          </a:xfrm>
          <a:prstGeom prst="rect">
            <a:avLst/>
          </a:prstGeom>
          <a:noFill/>
          <a:ln w="12700">
            <a:solidFill>
              <a:prstClr val="black"/>
            </a:solidFill>
          </a:ln>
        </p:spPr>
      </p:sp>
      <p:sp>
        <p:nvSpPr>
          <p:cNvPr id="3" name="Notes Placeholder 2">
            <a:extLst>
              <a:ext uri="{FF2B5EF4-FFF2-40B4-BE49-F238E27FC236}">
                <a16:creationId xmlns:a16="http://schemas.microsoft.com/office/drawing/2014/main" id="{618D7EE1-082F-9E9D-DA3E-CD66BEC0ABAC}"/>
              </a:ext>
            </a:extLst>
          </p:cNvPr>
          <p:cNvSpPr>
            <a:spLocks noGrp="1"/>
          </p:cNvSpPr>
          <p:nvPr>
            <p:ph type="body" idx="1"/>
          </p:nvPr>
        </p:nvSpPr>
        <p:spPr>
          <a:xfrm>
            <a:off x="822325" y="7040563"/>
            <a:ext cx="6584950" cy="5761037"/>
          </a:xfrm>
          <a:prstGeom prst="rect">
            <a:avLst/>
          </a:prstGeom>
        </p:spPr>
        <p:txBody>
          <a:bodyPr/>
          <a:lstStyle/>
          <a:p>
            <a:r>
              <a:rPr lang="en-US" sz="1200" b="1" kern="1200" dirty="0">
                <a:solidFill>
                  <a:schemeClr val="tx1"/>
                </a:solidFill>
                <a:effectLst/>
                <a:latin typeface="+mn-lt"/>
                <a:ea typeface="+mn-ea"/>
                <a:cs typeface="+mn-cs"/>
              </a:rPr>
              <a:t>Sources &amp; References:</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(case studies and statistics cited in the speech)</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Bright, T. </a:t>
            </a:r>
            <a:r>
              <a:rPr lang="en-US" sz="1200" i="1" kern="1200" dirty="0">
                <a:solidFill>
                  <a:schemeClr val="tx1"/>
                </a:solidFill>
                <a:effectLst/>
                <a:latin typeface="+mn-lt"/>
                <a:ea typeface="+mn-ea"/>
                <a:cs typeface="+mn-cs"/>
              </a:rPr>
              <a:t>Role of Cyber Threat Intelligence in Incident Response</a:t>
            </a:r>
            <a:r>
              <a:rPr lang="en-US" sz="1200" kern="1200" dirty="0">
                <a:solidFill>
                  <a:schemeClr val="tx1"/>
                </a:solidFill>
                <a:effectLst/>
                <a:latin typeface="+mn-lt"/>
                <a:ea typeface="+mn-ea"/>
                <a:cs typeface="+mn-cs"/>
              </a:rPr>
              <a:t> – Case of 2022 phishing campaign and CTI impact</a:t>
            </a:r>
            <a:r>
              <a:rPr lang="en-US" sz="1200" kern="1200" dirty="0">
                <a:solidFill>
                  <a:schemeClr val="tx1"/>
                </a:solidFill>
                <a:effectLst/>
                <a:latin typeface="+mn-lt"/>
                <a:ea typeface="+mn-ea"/>
                <a:cs typeface="+mn-cs"/>
                <a:hlinkClick r:id="rId3"/>
              </a:rPr>
              <a:t>[7]</a:t>
            </a:r>
            <a:r>
              <a:rPr lang="en-US" sz="1200" kern="1200" dirty="0">
                <a:solidFill>
                  <a:schemeClr val="tx1"/>
                </a:solidFill>
                <a:effectLst/>
                <a:latin typeface="+mn-lt"/>
                <a:ea typeface="+mn-ea"/>
                <a:cs typeface="+mn-cs"/>
                <a:hlinkClick r:id="rId4"/>
              </a:rPr>
              <a:t>[6]</a:t>
            </a:r>
            <a:r>
              <a:rPr lang="en-US" sz="1200" kern="1200" dirty="0">
                <a:solidFill>
                  <a:schemeClr val="tx1"/>
                </a:solidFill>
                <a:effectLst/>
                <a:latin typeface="+mn-lt"/>
                <a:ea typeface="+mn-ea"/>
                <a:cs typeface="+mn-cs"/>
              </a:rPr>
              <a:t>.</a:t>
            </a:r>
          </a:p>
          <a:p>
            <a:pPr lvl="0"/>
            <a:r>
              <a:rPr lang="en-US" sz="1200" kern="1200" dirty="0">
                <a:solidFill>
                  <a:schemeClr val="tx1"/>
                </a:solidFill>
                <a:effectLst/>
                <a:latin typeface="+mn-lt"/>
                <a:ea typeface="+mn-ea"/>
                <a:cs typeface="+mn-cs"/>
              </a:rPr>
              <a:t>Cybersecurity &amp; Infrastructure Security Agency – Advisory AA22-057A on destructive malware (Feb 2022)</a:t>
            </a:r>
            <a:r>
              <a:rPr lang="en-US" sz="1200" kern="1200" dirty="0">
                <a:solidFill>
                  <a:schemeClr val="tx1"/>
                </a:solidFill>
                <a:effectLst/>
                <a:latin typeface="+mn-lt"/>
                <a:ea typeface="+mn-ea"/>
                <a:cs typeface="+mn-cs"/>
                <a:hlinkClick r:id="rId5"/>
              </a:rPr>
              <a:t>[8]</a:t>
            </a:r>
            <a:r>
              <a:rPr lang="en-US" sz="1200" kern="1200" dirty="0">
                <a:solidFill>
                  <a:schemeClr val="tx1"/>
                </a:solidFill>
                <a:effectLst/>
                <a:latin typeface="+mn-lt"/>
                <a:ea typeface="+mn-ea"/>
                <a:cs typeface="+mn-cs"/>
              </a:rPr>
              <a:t>.</a:t>
            </a:r>
          </a:p>
          <a:p>
            <a:pPr lvl="0"/>
            <a:r>
              <a:rPr lang="en-US" sz="1200" kern="1200" dirty="0">
                <a:solidFill>
                  <a:schemeClr val="tx1"/>
                </a:solidFill>
                <a:effectLst/>
                <a:latin typeface="+mn-lt"/>
                <a:ea typeface="+mn-ea"/>
                <a:cs typeface="+mn-cs"/>
              </a:rPr>
              <a:t>Cybersecurity Dive – </a:t>
            </a:r>
            <a:r>
              <a:rPr lang="en-US" sz="1200" i="1" kern="1200" dirty="0" err="1">
                <a:solidFill>
                  <a:schemeClr val="tx1"/>
                </a:solidFill>
                <a:effectLst/>
                <a:latin typeface="+mn-lt"/>
                <a:ea typeface="+mn-ea"/>
                <a:cs typeface="+mn-cs"/>
              </a:rPr>
              <a:t>MOVEit</a:t>
            </a:r>
            <a:r>
              <a:rPr lang="en-US" sz="1200" i="1" kern="1200" dirty="0">
                <a:solidFill>
                  <a:schemeClr val="tx1"/>
                </a:solidFill>
                <a:effectLst/>
                <a:latin typeface="+mn-lt"/>
                <a:ea typeface="+mn-ea"/>
                <a:cs typeface="+mn-cs"/>
              </a:rPr>
              <a:t> vulnerability compromises, 2023</a:t>
            </a:r>
            <a:r>
              <a:rPr lang="en-US" sz="1200" kern="1200" dirty="0">
                <a:solidFill>
                  <a:schemeClr val="tx1"/>
                </a:solidFill>
                <a:effectLst/>
                <a:latin typeface="+mn-lt"/>
                <a:ea typeface="+mn-ea"/>
                <a:cs typeface="+mn-cs"/>
              </a:rPr>
              <a:t> (Clop ransomware campaign intel)</a:t>
            </a:r>
            <a:r>
              <a:rPr lang="en-US" sz="1200" kern="1200" dirty="0">
                <a:solidFill>
                  <a:schemeClr val="tx1"/>
                </a:solidFill>
                <a:effectLst/>
                <a:latin typeface="+mn-lt"/>
                <a:ea typeface="+mn-ea"/>
                <a:cs typeface="+mn-cs"/>
                <a:hlinkClick r:id="rId6"/>
              </a:rPr>
              <a:t>[12]</a:t>
            </a:r>
            <a:r>
              <a:rPr lang="en-US" sz="1200" kern="1200" dirty="0">
                <a:solidFill>
                  <a:schemeClr val="tx1"/>
                </a:solidFill>
                <a:effectLst/>
                <a:latin typeface="+mn-lt"/>
                <a:ea typeface="+mn-ea"/>
                <a:cs typeface="+mn-cs"/>
                <a:hlinkClick r:id="rId7"/>
              </a:rPr>
              <a:t>[10]</a:t>
            </a:r>
            <a:r>
              <a:rPr lang="en-US" sz="1200" kern="1200" dirty="0">
                <a:solidFill>
                  <a:schemeClr val="tx1"/>
                </a:solidFill>
                <a:effectLst/>
                <a:latin typeface="+mn-lt"/>
                <a:ea typeface="+mn-ea"/>
                <a:cs typeface="+mn-cs"/>
              </a:rPr>
              <a:t>.</a:t>
            </a:r>
          </a:p>
          <a:p>
            <a:pPr lvl="0"/>
            <a:r>
              <a:rPr lang="en-US" sz="1200" kern="1200" dirty="0">
                <a:solidFill>
                  <a:schemeClr val="tx1"/>
                </a:solidFill>
                <a:effectLst/>
                <a:latin typeface="+mn-lt"/>
                <a:ea typeface="+mn-ea"/>
                <a:cs typeface="+mn-cs"/>
              </a:rPr>
              <a:t>Town of Apex, NC – Cyber Incident Report (2024) – NC Joint Cybersecurity Task Force engagement</a:t>
            </a:r>
            <a:r>
              <a:rPr lang="en-US" sz="1200" kern="1200" dirty="0">
                <a:solidFill>
                  <a:schemeClr val="tx1"/>
                </a:solidFill>
                <a:effectLst/>
                <a:latin typeface="+mn-lt"/>
                <a:ea typeface="+mn-ea"/>
                <a:cs typeface="+mn-cs"/>
                <a:hlinkClick r:id="rId8"/>
              </a:rPr>
              <a:t>[13]</a:t>
            </a:r>
            <a:r>
              <a:rPr lang="en-US" sz="1200" kern="1200" dirty="0">
                <a:solidFill>
                  <a:schemeClr val="tx1"/>
                </a:solidFill>
                <a:effectLst/>
                <a:latin typeface="+mn-lt"/>
                <a:ea typeface="+mn-ea"/>
                <a:cs typeface="+mn-cs"/>
              </a:rPr>
              <a:t>.</a:t>
            </a:r>
          </a:p>
          <a:p>
            <a:pPr lvl="0"/>
            <a:r>
              <a:rPr lang="en-US" sz="1200" kern="1200" dirty="0">
                <a:solidFill>
                  <a:schemeClr val="tx1"/>
                </a:solidFill>
                <a:effectLst/>
                <a:latin typeface="+mn-lt"/>
                <a:ea typeface="+mn-ea"/>
                <a:cs typeface="+mn-cs"/>
              </a:rPr>
              <a:t>NCACC &amp; CIS – MS-ISAC services for NC counties (2023)</a:t>
            </a:r>
            <a:r>
              <a:rPr lang="en-US" sz="1200" kern="1200" dirty="0">
                <a:solidFill>
                  <a:schemeClr val="tx1"/>
                </a:solidFill>
                <a:effectLst/>
                <a:latin typeface="+mn-lt"/>
                <a:ea typeface="+mn-ea"/>
                <a:cs typeface="+mn-cs"/>
                <a:hlinkClick r:id="rId9"/>
              </a:rPr>
              <a:t>[21]</a:t>
            </a:r>
            <a:r>
              <a:rPr lang="en-US" sz="1200" kern="1200" dirty="0">
                <a:solidFill>
                  <a:schemeClr val="tx1"/>
                </a:solidFill>
                <a:effectLst/>
                <a:latin typeface="+mn-lt"/>
                <a:ea typeface="+mn-ea"/>
                <a:cs typeface="+mn-cs"/>
                <a:hlinkClick r:id="rId10"/>
              </a:rPr>
              <a:t>[22]</a:t>
            </a:r>
            <a:r>
              <a:rPr lang="en-US" sz="1200" kern="1200" dirty="0">
                <a:solidFill>
                  <a:schemeClr val="tx1"/>
                </a:solidFill>
                <a:effectLst/>
                <a:latin typeface="+mn-lt"/>
                <a:ea typeface="+mn-ea"/>
                <a:cs typeface="+mn-cs"/>
              </a:rPr>
              <a:t>.</a:t>
            </a:r>
          </a:p>
          <a:p>
            <a:pPr lvl="0"/>
            <a:r>
              <a:rPr lang="en-US" sz="1200" kern="1200" dirty="0">
                <a:solidFill>
                  <a:schemeClr val="tx1"/>
                </a:solidFill>
                <a:effectLst/>
                <a:latin typeface="+mn-lt"/>
                <a:ea typeface="+mn-ea"/>
                <a:cs typeface="+mn-cs"/>
              </a:rPr>
              <a:t>Hunton Andrews Kurth – North Carolina ransom ban law (2022)</a:t>
            </a:r>
            <a:r>
              <a:rPr lang="en-US" sz="1200" kern="1200" dirty="0">
                <a:solidFill>
                  <a:schemeClr val="tx1"/>
                </a:solidFill>
                <a:effectLst/>
                <a:latin typeface="+mn-lt"/>
                <a:ea typeface="+mn-ea"/>
                <a:cs typeface="+mn-cs"/>
                <a:hlinkClick r:id="rId11"/>
              </a:rPr>
              <a:t>[1]</a:t>
            </a:r>
            <a:r>
              <a:rPr lang="en-US" sz="1200" kern="1200" dirty="0">
                <a:solidFill>
                  <a:schemeClr val="tx1"/>
                </a:solidFill>
                <a:effectLst/>
                <a:latin typeface="+mn-lt"/>
                <a:ea typeface="+mn-ea"/>
                <a:cs typeface="+mn-cs"/>
              </a:rPr>
              <a:t>.</a:t>
            </a:r>
          </a:p>
          <a:p>
            <a:pPr lvl="0"/>
            <a:r>
              <a:rPr lang="en-US" sz="1200" kern="1200" dirty="0">
                <a:solidFill>
                  <a:schemeClr val="tx1"/>
                </a:solidFill>
                <a:effectLst/>
                <a:latin typeface="+mn-lt"/>
                <a:ea typeface="+mn-ea"/>
                <a:cs typeface="+mn-cs"/>
              </a:rPr>
              <a:t>MITRE ATT&amp;CK – v14 Update Changelog (Oct 2023)</a:t>
            </a:r>
            <a:r>
              <a:rPr lang="en-US" sz="1200" kern="1200" dirty="0">
                <a:solidFill>
                  <a:schemeClr val="tx1"/>
                </a:solidFill>
                <a:effectLst/>
                <a:latin typeface="+mn-lt"/>
                <a:ea typeface="+mn-ea"/>
                <a:cs typeface="+mn-cs"/>
                <a:hlinkClick r:id="rId12"/>
              </a:rPr>
              <a:t>[4]</a:t>
            </a:r>
            <a:r>
              <a:rPr lang="en-US" sz="1200" kern="1200" dirty="0">
                <a:solidFill>
                  <a:schemeClr val="tx1"/>
                </a:solidFill>
                <a:effectLst/>
                <a:latin typeface="+mn-lt"/>
                <a:ea typeface="+mn-ea"/>
                <a:cs typeface="+mn-cs"/>
                <a:hlinkClick r:id="rId13"/>
              </a:rPr>
              <a:t>[5]</a:t>
            </a:r>
            <a:r>
              <a:rPr lang="en-US" sz="1200" kern="1200" dirty="0">
                <a:solidFill>
                  <a:schemeClr val="tx1"/>
                </a:solidFill>
                <a:effectLst/>
                <a:latin typeface="+mn-lt"/>
                <a:ea typeface="+mn-ea"/>
                <a:cs typeface="+mn-cs"/>
              </a:rPr>
              <a:t>.</a:t>
            </a:r>
          </a:p>
          <a:p>
            <a:pPr lvl="0"/>
            <a:r>
              <a:rPr lang="en-US" sz="1200" kern="1200" dirty="0">
                <a:solidFill>
                  <a:schemeClr val="tx1"/>
                </a:solidFill>
                <a:effectLst/>
                <a:latin typeface="+mn-lt"/>
                <a:ea typeface="+mn-ea"/>
                <a:cs typeface="+mn-cs"/>
              </a:rPr>
              <a:t>SANS Institute – AIS 2.0 OIG Report (2024) – CISA AIS upgrade to STIX/TAXII</a:t>
            </a:r>
            <a:r>
              <a:rPr lang="en-US" sz="1200" kern="1200" dirty="0">
                <a:solidFill>
                  <a:schemeClr val="tx1"/>
                </a:solidFill>
                <a:effectLst/>
                <a:latin typeface="+mn-lt"/>
                <a:ea typeface="+mn-ea"/>
                <a:cs typeface="+mn-cs"/>
                <a:hlinkClick r:id="rId14"/>
              </a:rPr>
              <a:t>[20]</a:t>
            </a:r>
            <a:r>
              <a:rPr lang="en-US" sz="1200" kern="1200" dirty="0">
                <a:solidFill>
                  <a:schemeClr val="tx1"/>
                </a:solidFill>
                <a:effectLst/>
                <a:latin typeface="+mn-lt"/>
                <a:ea typeface="+mn-ea"/>
                <a:cs typeface="+mn-cs"/>
              </a:rPr>
              <a:t>.</a:t>
            </a:r>
          </a:p>
          <a:p>
            <a:pPr lvl="0"/>
            <a:r>
              <a:rPr lang="en-US" sz="1200" kern="1200" dirty="0">
                <a:solidFill>
                  <a:schemeClr val="tx1"/>
                </a:solidFill>
                <a:effectLst/>
                <a:latin typeface="+mn-lt"/>
                <a:ea typeface="+mn-ea"/>
                <a:cs typeface="+mn-cs"/>
              </a:rPr>
              <a:t>The Record – JCDC achievements (2022–2023), Log4j info sharing</a:t>
            </a:r>
            <a:r>
              <a:rPr lang="en-US" sz="1200" kern="1200" dirty="0">
                <a:solidFill>
                  <a:schemeClr val="tx1"/>
                </a:solidFill>
                <a:effectLst/>
                <a:latin typeface="+mn-lt"/>
                <a:ea typeface="+mn-ea"/>
                <a:cs typeface="+mn-cs"/>
                <a:hlinkClick r:id="rId15"/>
              </a:rPr>
              <a:t>[23]</a:t>
            </a:r>
            <a:r>
              <a:rPr lang="en-US" sz="1200" kern="1200" dirty="0">
                <a:solidFill>
                  <a:schemeClr val="tx1"/>
                </a:solidFill>
                <a:effectLst/>
                <a:latin typeface="+mn-lt"/>
                <a:ea typeface="+mn-ea"/>
                <a:cs typeface="+mn-cs"/>
              </a:rPr>
              <a:t>.</a:t>
            </a:r>
          </a:p>
          <a:p>
            <a:pPr lvl="0"/>
            <a:r>
              <a:rPr lang="en-US" sz="1200" kern="1200" dirty="0">
                <a:solidFill>
                  <a:schemeClr val="tx1"/>
                </a:solidFill>
                <a:effectLst/>
                <a:latin typeface="+mn-lt"/>
                <a:ea typeface="+mn-ea"/>
                <a:cs typeface="+mn-cs"/>
              </a:rPr>
              <a:t>NIS2 Directive (EU 2022) – Article 29, Info-sharing requirements</a:t>
            </a:r>
            <a:r>
              <a:rPr lang="en-US" sz="1200" kern="1200" dirty="0">
                <a:solidFill>
                  <a:schemeClr val="tx1"/>
                </a:solidFill>
                <a:effectLst/>
                <a:latin typeface="+mn-lt"/>
                <a:ea typeface="+mn-ea"/>
                <a:cs typeface="+mn-cs"/>
                <a:hlinkClick r:id="rId16"/>
              </a:rPr>
              <a:t>[31]</a:t>
            </a:r>
            <a:r>
              <a:rPr lang="en-US" sz="1200" kern="1200" dirty="0">
                <a:solidFill>
                  <a:schemeClr val="tx1"/>
                </a:solidFill>
                <a:effectLst/>
                <a:latin typeface="+mn-lt"/>
                <a:ea typeface="+mn-ea"/>
                <a:cs typeface="+mn-cs"/>
                <a:hlinkClick r:id="rId17"/>
              </a:rPr>
              <a:t>[32]</a:t>
            </a:r>
            <a:r>
              <a:rPr lang="en-US" sz="1200" kern="1200" dirty="0">
                <a:solidFill>
                  <a:schemeClr val="tx1"/>
                </a:solidFill>
                <a:effectLst/>
                <a:latin typeface="+mn-lt"/>
                <a:ea typeface="+mn-ea"/>
                <a:cs typeface="+mn-cs"/>
              </a:rPr>
              <a:t>.</a:t>
            </a:r>
            <a:br>
              <a:rPr lang="en-US" sz="1200" kern="1200" dirty="0">
                <a:solidFill>
                  <a:schemeClr val="tx1"/>
                </a:solidFill>
                <a:effectLst/>
                <a:latin typeface="+mn-lt"/>
                <a:ea typeface="+mn-ea"/>
                <a:cs typeface="+mn-cs"/>
              </a:rPr>
            </a:br>
            <a:r>
              <a:rPr lang="en-US" sz="1200" i="1" kern="1200" dirty="0">
                <a:solidFill>
                  <a:schemeClr val="tx1"/>
                </a:solidFill>
                <a:effectLst/>
                <a:latin typeface="+mn-lt"/>
                <a:ea typeface="+mn-ea"/>
                <a:cs typeface="+mn-cs"/>
              </a:rPr>
              <a:t>(Additional references from CISA, FIRST, and others were used for TLP 2.0, CIRCIA, and CRI details.)</a:t>
            </a:r>
            <a:endParaRPr lang="en-US" sz="1200" kern="1200" dirty="0">
              <a:solidFill>
                <a:schemeClr val="tx1"/>
              </a:solidFill>
              <a:effectLst/>
              <a:latin typeface="+mn-lt"/>
              <a:ea typeface="+mn-ea"/>
              <a:cs typeface="+mn-cs"/>
            </a:endParaRPr>
          </a:p>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hlinkClick r:id="rId11"/>
              </a:rPr>
              <a:t>[1]</a:t>
            </a:r>
            <a:r>
              <a:rPr lang="en-US"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hlinkClick r:id="rId18"/>
              </a:rPr>
              <a:t>[15]</a:t>
            </a:r>
            <a:r>
              <a:rPr lang="en-US" sz="1200" kern="1200" dirty="0">
                <a:solidFill>
                  <a:schemeClr val="tx1"/>
                </a:solidFill>
                <a:effectLst/>
                <a:latin typeface="+mn-lt"/>
                <a:ea typeface="+mn-ea"/>
                <a:cs typeface="+mn-cs"/>
              </a:rPr>
              <a:t> North Carolina Becomes First State to Prohibit Public Entities from Paying Ransoms</a:t>
            </a:r>
          </a:p>
          <a:p>
            <a:r>
              <a:rPr lang="en-US" sz="1200" kern="1200" dirty="0">
                <a:solidFill>
                  <a:schemeClr val="tx1"/>
                </a:solidFill>
                <a:effectLst/>
                <a:latin typeface="+mn-lt"/>
                <a:ea typeface="+mn-ea"/>
                <a:cs typeface="+mn-cs"/>
                <a:hlinkClick r:id="rId19"/>
              </a:rPr>
              <a:t>https://www.hunton.com/privacy-and-information-security-law/north-carolina-becomes-first-state-to-prohibit-public-entities-from-paying-ransoms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hlinkClick r:id="rId20"/>
              </a:rPr>
              <a:t>[2]</a:t>
            </a:r>
            <a:r>
              <a:rPr lang="en-US"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hlinkClick r:id="rId21"/>
              </a:rPr>
              <a:t>[3]</a:t>
            </a:r>
            <a:r>
              <a:rPr lang="en-US"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hlinkClick r:id="rId22"/>
              </a:rPr>
              <a:t>[18]</a:t>
            </a:r>
            <a:r>
              <a:rPr lang="en-US"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hlinkClick r:id="rId23"/>
              </a:rPr>
              <a:t>[24]</a:t>
            </a:r>
            <a:r>
              <a:rPr lang="en-US"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hlinkClick r:id="rId24"/>
              </a:rPr>
              <a:t>[33]</a:t>
            </a:r>
            <a:r>
              <a:rPr lang="en-US" sz="1200" kern="1200" dirty="0">
                <a:solidFill>
                  <a:schemeClr val="tx1"/>
                </a:solidFill>
                <a:effectLst/>
                <a:latin typeface="+mn-lt"/>
                <a:ea typeface="+mn-ea"/>
                <a:cs typeface="+mn-cs"/>
              </a:rPr>
              <a:t> Speech Script.docx</a:t>
            </a:r>
          </a:p>
          <a:p>
            <a:r>
              <a:rPr lang="en-US" sz="1200" kern="1200" dirty="0">
                <a:solidFill>
                  <a:schemeClr val="tx1"/>
                </a:solidFill>
                <a:effectLst/>
                <a:latin typeface="+mn-lt"/>
                <a:ea typeface="+mn-ea"/>
                <a:cs typeface="+mn-cs"/>
                <a:hlinkClick r:id="rId25"/>
              </a:rPr>
              <a:t>file://file_000000001ff061f6b317316f65827380</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hlinkClick r:id="rId12"/>
              </a:rPr>
              <a:t>[4]</a:t>
            </a:r>
            <a:r>
              <a:rPr lang="en-US"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hlinkClick r:id="rId13"/>
              </a:rPr>
              <a:t>[5]</a:t>
            </a:r>
            <a:r>
              <a:rPr lang="en-US" sz="1200" kern="1200" dirty="0">
                <a:solidFill>
                  <a:schemeClr val="tx1"/>
                </a:solidFill>
                <a:effectLst/>
                <a:latin typeface="+mn-lt"/>
                <a:ea typeface="+mn-ea"/>
                <a:cs typeface="+mn-cs"/>
              </a:rPr>
              <a:t> Updates - Updates - October 2023 | MITRE ATT&amp;CK®</a:t>
            </a:r>
          </a:p>
          <a:p>
            <a:r>
              <a:rPr lang="en-US" sz="1200" kern="1200" dirty="0">
                <a:solidFill>
                  <a:schemeClr val="tx1"/>
                </a:solidFill>
                <a:effectLst/>
                <a:latin typeface="+mn-lt"/>
                <a:ea typeface="+mn-ea"/>
                <a:cs typeface="+mn-cs"/>
                <a:hlinkClick r:id="rId26"/>
              </a:rPr>
              <a:t>https://attack.mitre.org/resources/updates/updates-october-2023/</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hlinkClick r:id="rId4"/>
              </a:rPr>
              <a:t>[6]</a:t>
            </a:r>
            <a:r>
              <a:rPr lang="en-US"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hlinkClick r:id="rId3"/>
              </a:rPr>
              <a:t>[7]</a:t>
            </a:r>
            <a:r>
              <a:rPr lang="en-US"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hlinkClick r:id="rId27"/>
              </a:rPr>
              <a:t>[25]</a:t>
            </a:r>
            <a:r>
              <a:rPr lang="en-US"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hlinkClick r:id="rId28"/>
              </a:rPr>
              <a:t>[26]</a:t>
            </a:r>
            <a:r>
              <a:rPr lang="en-US" sz="1200" kern="1200" dirty="0">
                <a:solidFill>
                  <a:schemeClr val="tx1"/>
                </a:solidFill>
                <a:effectLst/>
                <a:latin typeface="+mn-lt"/>
                <a:ea typeface="+mn-ea"/>
                <a:cs typeface="+mn-cs"/>
              </a:rPr>
              <a:t> Role of Cyber Threat Intelligence in Incident Response</a:t>
            </a:r>
          </a:p>
          <a:p>
            <a:r>
              <a:rPr lang="en-US" sz="1200" kern="1200" dirty="0">
                <a:solidFill>
                  <a:schemeClr val="tx1"/>
                </a:solidFill>
                <a:effectLst/>
                <a:latin typeface="+mn-lt"/>
                <a:ea typeface="+mn-ea"/>
                <a:cs typeface="+mn-cs"/>
                <a:hlinkClick r:id="rId29"/>
              </a:rPr>
              <a:t>https://www.brightdefense.com/resources/cyber-threat-intelligence-and-incident-response/</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hlinkClick r:id="rId5"/>
              </a:rPr>
              <a:t>[8]</a:t>
            </a:r>
            <a:r>
              <a:rPr lang="en-US" sz="1200" kern="1200" dirty="0">
                <a:solidFill>
                  <a:schemeClr val="tx1"/>
                </a:solidFill>
                <a:effectLst/>
                <a:latin typeface="+mn-lt"/>
                <a:ea typeface="+mn-ea"/>
                <a:cs typeface="+mn-cs"/>
              </a:rPr>
              <a:t> Russian Cyber Threats to U.S. Critical Infrastructure | </a:t>
            </a:r>
            <a:r>
              <a:rPr lang="en-US" sz="1200" kern="1200" dirty="0" err="1">
                <a:solidFill>
                  <a:schemeClr val="tx1"/>
                </a:solidFill>
                <a:effectLst/>
                <a:latin typeface="+mn-lt"/>
                <a:ea typeface="+mn-ea"/>
                <a:cs typeface="+mn-cs"/>
              </a:rPr>
              <a:t>SecuLore</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hlinkClick r:id="rId30"/>
              </a:rPr>
              <a:t>https://seculore.com/resources/russian-cyber-threats-to-u-s-critical-infrastructure/</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hlinkClick r:id="rId31"/>
              </a:rPr>
              <a:t>[9]</a:t>
            </a:r>
            <a:r>
              <a:rPr lang="en-US"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hlinkClick r:id="rId7"/>
              </a:rPr>
              <a:t>[10]</a:t>
            </a:r>
            <a:r>
              <a:rPr lang="en-US"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hlinkClick r:id="rId32"/>
              </a:rPr>
              <a:t>[11]</a:t>
            </a:r>
            <a:r>
              <a:rPr lang="en-US"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hlinkClick r:id="rId6"/>
              </a:rPr>
              <a:t>[12]</a:t>
            </a:r>
            <a:r>
              <a:rPr lang="en-US" sz="1200" kern="1200" dirty="0">
                <a:solidFill>
                  <a:schemeClr val="tx1"/>
                </a:solidFill>
                <a:effectLst/>
                <a:latin typeface="+mn-lt"/>
                <a:ea typeface="+mn-ea"/>
                <a:cs typeface="+mn-cs"/>
              </a:rPr>
              <a:t> What we know about the </a:t>
            </a:r>
            <a:r>
              <a:rPr lang="en-US" sz="1200" kern="1200" dirty="0" err="1">
                <a:solidFill>
                  <a:schemeClr val="tx1"/>
                </a:solidFill>
                <a:effectLst/>
                <a:latin typeface="+mn-lt"/>
                <a:ea typeface="+mn-ea"/>
                <a:cs typeface="+mn-cs"/>
              </a:rPr>
              <a:t>MOVEit</a:t>
            </a:r>
            <a:r>
              <a:rPr lang="en-US" sz="1200" kern="1200" dirty="0">
                <a:solidFill>
                  <a:schemeClr val="tx1"/>
                </a:solidFill>
                <a:effectLst/>
                <a:latin typeface="+mn-lt"/>
                <a:ea typeface="+mn-ea"/>
                <a:cs typeface="+mn-cs"/>
              </a:rPr>
              <a:t> vulnerabilities and compromises | Cybersecurity Dive</a:t>
            </a:r>
          </a:p>
          <a:p>
            <a:r>
              <a:rPr lang="en-US" sz="1200" kern="1200" dirty="0">
                <a:solidFill>
                  <a:schemeClr val="tx1"/>
                </a:solidFill>
                <a:effectLst/>
                <a:latin typeface="+mn-lt"/>
                <a:ea typeface="+mn-ea"/>
                <a:cs typeface="+mn-cs"/>
                <a:hlinkClick r:id="rId33"/>
              </a:rPr>
              <a:t>https://www.cybersecuritydive.com/news/moveit-vulnerability-compromises-what-we-know/652187/</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hlinkClick r:id="rId8"/>
              </a:rPr>
              <a:t>[13]</a:t>
            </a:r>
            <a:r>
              <a:rPr lang="en-US" sz="1200" kern="1200" dirty="0">
                <a:solidFill>
                  <a:schemeClr val="tx1"/>
                </a:solidFill>
                <a:effectLst/>
                <a:latin typeface="+mn-lt"/>
                <a:ea typeface="+mn-ea"/>
                <a:cs typeface="+mn-cs"/>
              </a:rPr>
              <a:t> Cybersecurity Incident Information | Apex, NC - Official Website</a:t>
            </a:r>
          </a:p>
          <a:p>
            <a:r>
              <a:rPr lang="en-US" sz="1200" kern="1200" dirty="0">
                <a:solidFill>
                  <a:schemeClr val="tx1"/>
                </a:solidFill>
                <a:effectLst/>
                <a:latin typeface="+mn-lt"/>
                <a:ea typeface="+mn-ea"/>
                <a:cs typeface="+mn-cs"/>
                <a:hlinkClick r:id="rId34"/>
              </a:rPr>
              <a:t>https://www.apexnc.org/1983/Cybersecurity-Incident-Information</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hlinkClick r:id="rId35"/>
              </a:rPr>
              <a:t>[14]</a:t>
            </a:r>
            <a:r>
              <a:rPr lang="en-US"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hlinkClick r:id="rId9"/>
              </a:rPr>
              <a:t>[21]</a:t>
            </a:r>
            <a:r>
              <a:rPr lang="en-US"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hlinkClick r:id="rId10"/>
              </a:rPr>
              <a:t>[22]</a:t>
            </a:r>
            <a:r>
              <a:rPr lang="en-US" sz="1200" kern="1200" dirty="0">
                <a:solidFill>
                  <a:schemeClr val="tx1"/>
                </a:solidFill>
                <a:effectLst/>
                <a:latin typeface="+mn-lt"/>
                <a:ea typeface="+mn-ea"/>
                <a:cs typeface="+mn-cs"/>
              </a:rPr>
              <a:t> Cyber Security - North Carolina Association of County Commissioners : North Carolina Association of County Commissioners</a:t>
            </a:r>
          </a:p>
          <a:p>
            <a:r>
              <a:rPr lang="en-US" sz="1200" kern="1200" dirty="0">
                <a:solidFill>
                  <a:schemeClr val="tx1"/>
                </a:solidFill>
                <a:effectLst/>
                <a:latin typeface="+mn-lt"/>
                <a:ea typeface="+mn-ea"/>
                <a:cs typeface="+mn-cs"/>
                <a:hlinkClick r:id="rId36"/>
              </a:rPr>
              <a:t>https://www.ncacc.org/services-for-counties/risk-management/cyber-security/</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hlinkClick r:id="rId37"/>
              </a:rPr>
              <a:t>[16]</a:t>
            </a:r>
            <a:r>
              <a:rPr lang="en-US" sz="1200" kern="1200" dirty="0">
                <a:solidFill>
                  <a:schemeClr val="tx1"/>
                </a:solidFill>
                <a:effectLst/>
                <a:latin typeface="+mn-lt"/>
                <a:ea typeface="+mn-ea"/>
                <a:cs typeface="+mn-cs"/>
              </a:rPr>
              <a:t> [PDF] Cyber Incident Reporting for Critical Infrastructure Act of 2022 ... - CISA</a:t>
            </a:r>
          </a:p>
          <a:p>
            <a:r>
              <a:rPr lang="en-US" sz="1200" kern="1200" dirty="0">
                <a:solidFill>
                  <a:schemeClr val="tx1"/>
                </a:solidFill>
                <a:effectLst/>
                <a:latin typeface="+mn-lt"/>
                <a:ea typeface="+mn-ea"/>
                <a:cs typeface="+mn-cs"/>
                <a:hlinkClick r:id="rId38"/>
              </a:rPr>
              <a:t>https://www.cisa.gov/sites/default/files/2023-01/CIRCIA_07.21.2022_Factsheet_FINAL_508%20c.pdf</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hlinkClick r:id="rId39"/>
              </a:rPr>
              <a:t>[17]</a:t>
            </a:r>
            <a:r>
              <a:rPr lang="en-US" sz="1200" kern="1200" dirty="0">
                <a:solidFill>
                  <a:schemeClr val="tx1"/>
                </a:solidFill>
                <a:effectLst/>
                <a:latin typeface="+mn-lt"/>
                <a:ea typeface="+mn-ea"/>
                <a:cs typeface="+mn-cs"/>
              </a:rPr>
              <a:t> Cyber Incident Reporting for Critical Infrastructure Act (CIRCIA ...</a:t>
            </a:r>
          </a:p>
          <a:p>
            <a:r>
              <a:rPr lang="en-US" sz="1200" kern="1200" dirty="0">
                <a:solidFill>
                  <a:schemeClr val="tx1"/>
                </a:solidFill>
                <a:effectLst/>
                <a:latin typeface="+mn-lt"/>
                <a:ea typeface="+mn-ea"/>
                <a:cs typeface="+mn-cs"/>
                <a:hlinkClick r:id="rId40"/>
              </a:rPr>
              <a:t>https://www.federalregister.gov/documents/2024/04/04/2024-06526/cyber-incident-reporting-for-critical-infrastructure-act-circia-reporting-requirements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hlinkClick r:id="rId41"/>
              </a:rPr>
              <a:t>[19]</a:t>
            </a:r>
            <a:r>
              <a:rPr lang="en-US" sz="1200" kern="1200" dirty="0">
                <a:solidFill>
                  <a:schemeClr val="tx1"/>
                </a:solidFill>
                <a:effectLst/>
                <a:latin typeface="+mn-lt"/>
                <a:ea typeface="+mn-ea"/>
                <a:cs typeface="+mn-cs"/>
              </a:rPr>
              <a:t> [PDF] Automated Indicator Sharing (AIS) Frequently Asked Questions (FAQs)</a:t>
            </a:r>
          </a:p>
          <a:p>
            <a:r>
              <a:rPr lang="en-US" sz="1200" kern="1200" dirty="0">
                <a:solidFill>
                  <a:schemeClr val="tx1"/>
                </a:solidFill>
                <a:effectLst/>
                <a:latin typeface="+mn-lt"/>
                <a:ea typeface="+mn-ea"/>
                <a:cs typeface="+mn-cs"/>
                <a:hlinkClick r:id="rId42"/>
              </a:rPr>
              <a:t>https://www.cisa.gov/sites/default/files/publications/AIS%2520FAQs%2520V2.0_508.pdf</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hlinkClick r:id="rId14"/>
              </a:rPr>
              <a:t>[20]</a:t>
            </a:r>
            <a:r>
              <a:rPr lang="en-US" sz="1200" kern="1200" dirty="0">
                <a:solidFill>
                  <a:schemeClr val="tx1"/>
                </a:solidFill>
                <a:effectLst/>
                <a:latin typeface="+mn-lt"/>
                <a:ea typeface="+mn-ea"/>
                <a:cs typeface="+mn-cs"/>
              </a:rPr>
              <a:t> Reflections on the US Government’s OIG Report on CISA’s Automated Indicator Sharing Program | SANS Institute</a:t>
            </a:r>
          </a:p>
          <a:p>
            <a:r>
              <a:rPr lang="en-US" sz="1200" kern="1200" dirty="0">
                <a:solidFill>
                  <a:schemeClr val="tx1"/>
                </a:solidFill>
                <a:effectLst/>
                <a:latin typeface="+mn-lt"/>
                <a:ea typeface="+mn-ea"/>
                <a:cs typeface="+mn-cs"/>
                <a:hlinkClick r:id="rId43"/>
              </a:rPr>
              <a:t>https://www.sans.org/blog/reflections-on-the-us-governments-oig-report-on-cisas-automated-indicator-sharing-program</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hlinkClick r:id="rId15"/>
              </a:rPr>
              <a:t>[23]</a:t>
            </a:r>
            <a:r>
              <a:rPr lang="en-US"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hlinkClick r:id="rId44"/>
              </a:rPr>
              <a:t>[28]</a:t>
            </a:r>
            <a:r>
              <a:rPr lang="en-US" sz="1200" kern="1200" dirty="0">
                <a:solidFill>
                  <a:schemeClr val="tx1"/>
                </a:solidFill>
                <a:effectLst/>
                <a:latin typeface="+mn-lt"/>
                <a:ea typeface="+mn-ea"/>
                <a:cs typeface="+mn-cs"/>
              </a:rPr>
              <a:t> CISA’s Joint Cyber Defense Collaborative to tackle energy, water security in 2023 | The Record from Recorded Future News</a:t>
            </a:r>
          </a:p>
          <a:p>
            <a:r>
              <a:rPr lang="en-US" sz="1200" kern="1200" dirty="0">
                <a:solidFill>
                  <a:schemeClr val="tx1"/>
                </a:solidFill>
                <a:effectLst/>
                <a:latin typeface="+mn-lt"/>
                <a:ea typeface="+mn-ea"/>
                <a:cs typeface="+mn-cs"/>
                <a:hlinkClick r:id="rId45"/>
              </a:rPr>
              <a:t>https://therecord.media/cisas-joint-cyber-defense-collaborative-to-tackle-energy-water-security-in-2023</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hlinkClick r:id="rId46"/>
              </a:rPr>
              <a:t>[27]</a:t>
            </a:r>
            <a:r>
              <a:rPr lang="en-US" sz="1200" kern="1200" dirty="0">
                <a:solidFill>
                  <a:schemeClr val="tx1"/>
                </a:solidFill>
                <a:effectLst/>
                <a:latin typeface="+mn-lt"/>
                <a:ea typeface="+mn-ea"/>
                <a:cs typeface="+mn-cs"/>
              </a:rPr>
              <a:t> Fortinet and the Joint Cyber Defense Collaborative: Celebrating Two ...</a:t>
            </a:r>
          </a:p>
          <a:p>
            <a:r>
              <a:rPr lang="en-US" sz="1200" kern="1200" dirty="0">
                <a:solidFill>
                  <a:schemeClr val="tx1"/>
                </a:solidFill>
                <a:effectLst/>
                <a:latin typeface="+mn-lt"/>
                <a:ea typeface="+mn-ea"/>
                <a:cs typeface="+mn-cs"/>
                <a:hlinkClick r:id="rId47"/>
              </a:rPr>
              <a:t>https://www.fortinet.com/blog/industry-trends/fortinet-and-the-jcdc-celebrating-two-years-of-progress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hlinkClick r:id="rId48"/>
              </a:rPr>
              <a:t>[29]</a:t>
            </a:r>
            <a:r>
              <a:rPr lang="en-US" sz="1200" kern="1200" dirty="0">
                <a:solidFill>
                  <a:schemeClr val="tx1"/>
                </a:solidFill>
                <a:effectLst/>
                <a:latin typeface="+mn-lt"/>
                <a:ea typeface="+mn-ea"/>
                <a:cs typeface="+mn-cs"/>
              </a:rPr>
              <a:t> CISA Gives Itself an Extension for Cyber Incident Reporting Rules</a:t>
            </a:r>
          </a:p>
          <a:p>
            <a:r>
              <a:rPr lang="en-US" sz="1200" kern="1200" dirty="0">
                <a:solidFill>
                  <a:schemeClr val="tx1"/>
                </a:solidFill>
                <a:effectLst/>
                <a:latin typeface="+mn-lt"/>
                <a:ea typeface="+mn-ea"/>
                <a:cs typeface="+mn-cs"/>
                <a:hlinkClick r:id="rId49"/>
              </a:rPr>
              <a:t>https://www.alstonprivacy.com/cisa-gives-itself-an-extension-for-cyber-incident-reporting-rules/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hlinkClick r:id="rId50"/>
              </a:rPr>
              <a:t>[30]</a:t>
            </a:r>
            <a:r>
              <a:rPr lang="en-US" sz="1200" kern="1200" dirty="0">
                <a:solidFill>
                  <a:schemeClr val="tx1"/>
                </a:solidFill>
                <a:effectLst/>
                <a:latin typeface="+mn-lt"/>
                <a:ea typeface="+mn-ea"/>
                <a:cs typeface="+mn-cs"/>
              </a:rPr>
              <a:t> About the CRI - International Counter Ransomware Initiative</a:t>
            </a:r>
          </a:p>
          <a:p>
            <a:r>
              <a:rPr lang="en-US" sz="1200" kern="1200" dirty="0">
                <a:solidFill>
                  <a:schemeClr val="tx1"/>
                </a:solidFill>
                <a:effectLst/>
                <a:latin typeface="+mn-lt"/>
                <a:ea typeface="+mn-ea"/>
                <a:cs typeface="+mn-cs"/>
                <a:hlinkClick r:id="rId51"/>
              </a:rPr>
              <a:t>https://counter-ransomware.org/aboutus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hlinkClick r:id="rId16"/>
              </a:rPr>
              <a:t>[31]</a:t>
            </a:r>
            <a:r>
              <a:rPr lang="en-US"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hlinkClick r:id="rId17"/>
              </a:rPr>
              <a:t>[32]</a:t>
            </a:r>
            <a:r>
              <a:rPr lang="en-US" sz="1200" kern="1200" dirty="0">
                <a:solidFill>
                  <a:schemeClr val="tx1"/>
                </a:solidFill>
                <a:effectLst/>
                <a:latin typeface="+mn-lt"/>
                <a:ea typeface="+mn-ea"/>
                <a:cs typeface="+mn-cs"/>
              </a:rPr>
              <a:t> NIS 2 Directive, Article 29: Cybersecurity information-sharing arrangements</a:t>
            </a:r>
          </a:p>
          <a:p>
            <a:r>
              <a:rPr lang="en-US" sz="1200" kern="1200" dirty="0">
                <a:solidFill>
                  <a:schemeClr val="tx1"/>
                </a:solidFill>
                <a:effectLst/>
                <a:latin typeface="+mn-lt"/>
                <a:ea typeface="+mn-ea"/>
                <a:cs typeface="+mn-cs"/>
                <a:hlinkClick r:id="rId52"/>
              </a:rPr>
              <a:t>https://www.nis-2-directive.com/NIS_2_Directive_Article_29.html</a:t>
            </a:r>
            <a:endParaRPr lang="en-US" dirty="0"/>
          </a:p>
        </p:txBody>
      </p:sp>
    </p:spTree>
    <p:extLst>
      <p:ext uri="{BB962C8B-B14F-4D97-AF65-F5344CB8AC3E}">
        <p14:creationId xmlns:p14="http://schemas.microsoft.com/office/powerpoint/2010/main" val="34669207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3050" y="1828800"/>
            <a:ext cx="8775700" cy="4937125"/>
          </a:xfrm>
          <a:prstGeom prst="rect">
            <a:avLst/>
          </a:prstGeom>
          <a:noFill/>
          <a:ln w="12700">
            <a:solidFill>
              <a:prstClr val="black"/>
            </a:solidFill>
          </a:ln>
        </p:spPr>
      </p:sp>
      <p:sp>
        <p:nvSpPr>
          <p:cNvPr id="3" name="Notes Placeholder 2"/>
          <p:cNvSpPr>
            <a:spLocks noGrp="1"/>
          </p:cNvSpPr>
          <p:nvPr>
            <p:ph type="body" idx="1"/>
          </p:nvPr>
        </p:nvSpPr>
        <p:spPr>
          <a:xfrm>
            <a:off x="822325" y="7040563"/>
            <a:ext cx="6584950" cy="5761037"/>
          </a:xfrm>
          <a:prstGeom prst="rect">
            <a:avLst/>
          </a:prstGeom>
        </p:spPr>
        <p:txBody>
          <a:bodyPr/>
          <a:lstStyle/>
          <a:p>
            <a:r>
              <a:rPr lang="en-US" sz="1200" b="1" kern="1200" dirty="0">
                <a:solidFill>
                  <a:schemeClr val="tx1"/>
                </a:solidFill>
                <a:effectLst/>
                <a:latin typeface="+mn-lt"/>
                <a:ea typeface="+mn-ea"/>
                <a:cs typeface="+mn-cs"/>
              </a:rPr>
              <a:t>Sources &amp; References:</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(case studies and statistics cited in the speech)</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Bright, T. </a:t>
            </a:r>
            <a:r>
              <a:rPr lang="en-US" sz="1200" i="1" kern="1200" dirty="0">
                <a:solidFill>
                  <a:schemeClr val="tx1"/>
                </a:solidFill>
                <a:effectLst/>
                <a:latin typeface="+mn-lt"/>
                <a:ea typeface="+mn-ea"/>
                <a:cs typeface="+mn-cs"/>
              </a:rPr>
              <a:t>Role of Cyber Threat Intelligence in Incident Response</a:t>
            </a:r>
            <a:r>
              <a:rPr lang="en-US" sz="1200" kern="1200" dirty="0">
                <a:solidFill>
                  <a:schemeClr val="tx1"/>
                </a:solidFill>
                <a:effectLst/>
                <a:latin typeface="+mn-lt"/>
                <a:ea typeface="+mn-ea"/>
                <a:cs typeface="+mn-cs"/>
              </a:rPr>
              <a:t> – Case of 2022 phishing campaign and CTI impact</a:t>
            </a:r>
            <a:r>
              <a:rPr lang="en-US" sz="1200" kern="1200" dirty="0">
                <a:solidFill>
                  <a:schemeClr val="tx1"/>
                </a:solidFill>
                <a:effectLst/>
                <a:latin typeface="+mn-lt"/>
                <a:ea typeface="+mn-ea"/>
                <a:cs typeface="+mn-cs"/>
                <a:hlinkClick r:id="rId3"/>
              </a:rPr>
              <a:t>[7]</a:t>
            </a:r>
            <a:r>
              <a:rPr lang="en-US" sz="1200" kern="1200" dirty="0">
                <a:solidFill>
                  <a:schemeClr val="tx1"/>
                </a:solidFill>
                <a:effectLst/>
                <a:latin typeface="+mn-lt"/>
                <a:ea typeface="+mn-ea"/>
                <a:cs typeface="+mn-cs"/>
                <a:hlinkClick r:id="rId4"/>
              </a:rPr>
              <a:t>[6]</a:t>
            </a:r>
            <a:r>
              <a:rPr lang="en-US" sz="1200" kern="1200" dirty="0">
                <a:solidFill>
                  <a:schemeClr val="tx1"/>
                </a:solidFill>
                <a:effectLst/>
                <a:latin typeface="+mn-lt"/>
                <a:ea typeface="+mn-ea"/>
                <a:cs typeface="+mn-cs"/>
              </a:rPr>
              <a:t>.</a:t>
            </a:r>
          </a:p>
          <a:p>
            <a:pPr lvl="0"/>
            <a:r>
              <a:rPr lang="en-US" sz="1200" kern="1200" dirty="0">
                <a:solidFill>
                  <a:schemeClr val="tx1"/>
                </a:solidFill>
                <a:effectLst/>
                <a:latin typeface="+mn-lt"/>
                <a:ea typeface="+mn-ea"/>
                <a:cs typeface="+mn-cs"/>
              </a:rPr>
              <a:t>Cybersecurity &amp; Infrastructure Security Agency – Advisory AA22-057A on destructive malware (Feb 2022)</a:t>
            </a:r>
            <a:r>
              <a:rPr lang="en-US" sz="1200" kern="1200" dirty="0">
                <a:solidFill>
                  <a:schemeClr val="tx1"/>
                </a:solidFill>
                <a:effectLst/>
                <a:latin typeface="+mn-lt"/>
                <a:ea typeface="+mn-ea"/>
                <a:cs typeface="+mn-cs"/>
                <a:hlinkClick r:id="rId5"/>
              </a:rPr>
              <a:t>[8]</a:t>
            </a:r>
            <a:r>
              <a:rPr lang="en-US" sz="1200" kern="1200" dirty="0">
                <a:solidFill>
                  <a:schemeClr val="tx1"/>
                </a:solidFill>
                <a:effectLst/>
                <a:latin typeface="+mn-lt"/>
                <a:ea typeface="+mn-ea"/>
                <a:cs typeface="+mn-cs"/>
              </a:rPr>
              <a:t>.</a:t>
            </a:r>
          </a:p>
          <a:p>
            <a:pPr lvl="0"/>
            <a:r>
              <a:rPr lang="en-US" sz="1200" kern="1200" dirty="0">
                <a:solidFill>
                  <a:schemeClr val="tx1"/>
                </a:solidFill>
                <a:effectLst/>
                <a:latin typeface="+mn-lt"/>
                <a:ea typeface="+mn-ea"/>
                <a:cs typeface="+mn-cs"/>
              </a:rPr>
              <a:t>Cybersecurity Dive – </a:t>
            </a:r>
            <a:r>
              <a:rPr lang="en-US" sz="1200" i="1" kern="1200" dirty="0" err="1">
                <a:solidFill>
                  <a:schemeClr val="tx1"/>
                </a:solidFill>
                <a:effectLst/>
                <a:latin typeface="+mn-lt"/>
                <a:ea typeface="+mn-ea"/>
                <a:cs typeface="+mn-cs"/>
              </a:rPr>
              <a:t>MOVEit</a:t>
            </a:r>
            <a:r>
              <a:rPr lang="en-US" sz="1200" i="1" kern="1200" dirty="0">
                <a:solidFill>
                  <a:schemeClr val="tx1"/>
                </a:solidFill>
                <a:effectLst/>
                <a:latin typeface="+mn-lt"/>
                <a:ea typeface="+mn-ea"/>
                <a:cs typeface="+mn-cs"/>
              </a:rPr>
              <a:t> vulnerability compromises, 2023</a:t>
            </a:r>
            <a:r>
              <a:rPr lang="en-US" sz="1200" kern="1200" dirty="0">
                <a:solidFill>
                  <a:schemeClr val="tx1"/>
                </a:solidFill>
                <a:effectLst/>
                <a:latin typeface="+mn-lt"/>
                <a:ea typeface="+mn-ea"/>
                <a:cs typeface="+mn-cs"/>
              </a:rPr>
              <a:t> (Clop ransomware campaign intel)</a:t>
            </a:r>
            <a:r>
              <a:rPr lang="en-US" sz="1200" kern="1200" dirty="0">
                <a:solidFill>
                  <a:schemeClr val="tx1"/>
                </a:solidFill>
                <a:effectLst/>
                <a:latin typeface="+mn-lt"/>
                <a:ea typeface="+mn-ea"/>
                <a:cs typeface="+mn-cs"/>
                <a:hlinkClick r:id="rId6"/>
              </a:rPr>
              <a:t>[12]</a:t>
            </a:r>
            <a:r>
              <a:rPr lang="en-US" sz="1200" kern="1200" dirty="0">
                <a:solidFill>
                  <a:schemeClr val="tx1"/>
                </a:solidFill>
                <a:effectLst/>
                <a:latin typeface="+mn-lt"/>
                <a:ea typeface="+mn-ea"/>
                <a:cs typeface="+mn-cs"/>
                <a:hlinkClick r:id="rId7"/>
              </a:rPr>
              <a:t>[10]</a:t>
            </a:r>
            <a:r>
              <a:rPr lang="en-US" sz="1200" kern="1200" dirty="0">
                <a:solidFill>
                  <a:schemeClr val="tx1"/>
                </a:solidFill>
                <a:effectLst/>
                <a:latin typeface="+mn-lt"/>
                <a:ea typeface="+mn-ea"/>
                <a:cs typeface="+mn-cs"/>
              </a:rPr>
              <a:t>.</a:t>
            </a:r>
          </a:p>
          <a:p>
            <a:pPr lvl="0"/>
            <a:r>
              <a:rPr lang="en-US" sz="1200" kern="1200" dirty="0">
                <a:solidFill>
                  <a:schemeClr val="tx1"/>
                </a:solidFill>
                <a:effectLst/>
                <a:latin typeface="+mn-lt"/>
                <a:ea typeface="+mn-ea"/>
                <a:cs typeface="+mn-cs"/>
              </a:rPr>
              <a:t>Town of Apex, NC – Cyber Incident Report (2024) – NC Joint Cybersecurity Task Force engagement</a:t>
            </a:r>
            <a:r>
              <a:rPr lang="en-US" sz="1200" kern="1200" dirty="0">
                <a:solidFill>
                  <a:schemeClr val="tx1"/>
                </a:solidFill>
                <a:effectLst/>
                <a:latin typeface="+mn-lt"/>
                <a:ea typeface="+mn-ea"/>
                <a:cs typeface="+mn-cs"/>
                <a:hlinkClick r:id="rId8"/>
              </a:rPr>
              <a:t>[13]</a:t>
            </a:r>
            <a:r>
              <a:rPr lang="en-US" sz="1200" kern="1200" dirty="0">
                <a:solidFill>
                  <a:schemeClr val="tx1"/>
                </a:solidFill>
                <a:effectLst/>
                <a:latin typeface="+mn-lt"/>
                <a:ea typeface="+mn-ea"/>
                <a:cs typeface="+mn-cs"/>
              </a:rPr>
              <a:t>.</a:t>
            </a:r>
          </a:p>
          <a:p>
            <a:pPr lvl="0"/>
            <a:r>
              <a:rPr lang="en-US" sz="1200" kern="1200" dirty="0">
                <a:solidFill>
                  <a:schemeClr val="tx1"/>
                </a:solidFill>
                <a:effectLst/>
                <a:latin typeface="+mn-lt"/>
                <a:ea typeface="+mn-ea"/>
                <a:cs typeface="+mn-cs"/>
              </a:rPr>
              <a:t>NCACC &amp; CIS – MS-ISAC services for NC counties (2023)</a:t>
            </a:r>
            <a:r>
              <a:rPr lang="en-US" sz="1200" kern="1200" dirty="0">
                <a:solidFill>
                  <a:schemeClr val="tx1"/>
                </a:solidFill>
                <a:effectLst/>
                <a:latin typeface="+mn-lt"/>
                <a:ea typeface="+mn-ea"/>
                <a:cs typeface="+mn-cs"/>
                <a:hlinkClick r:id="rId9"/>
              </a:rPr>
              <a:t>[21]</a:t>
            </a:r>
            <a:r>
              <a:rPr lang="en-US" sz="1200" kern="1200" dirty="0">
                <a:solidFill>
                  <a:schemeClr val="tx1"/>
                </a:solidFill>
                <a:effectLst/>
                <a:latin typeface="+mn-lt"/>
                <a:ea typeface="+mn-ea"/>
                <a:cs typeface="+mn-cs"/>
                <a:hlinkClick r:id="rId10"/>
              </a:rPr>
              <a:t>[22]</a:t>
            </a:r>
            <a:r>
              <a:rPr lang="en-US" sz="1200" kern="1200" dirty="0">
                <a:solidFill>
                  <a:schemeClr val="tx1"/>
                </a:solidFill>
                <a:effectLst/>
                <a:latin typeface="+mn-lt"/>
                <a:ea typeface="+mn-ea"/>
                <a:cs typeface="+mn-cs"/>
              </a:rPr>
              <a:t>.</a:t>
            </a:r>
          </a:p>
          <a:p>
            <a:pPr lvl="0"/>
            <a:r>
              <a:rPr lang="en-US" sz="1200" kern="1200" dirty="0">
                <a:solidFill>
                  <a:schemeClr val="tx1"/>
                </a:solidFill>
                <a:effectLst/>
                <a:latin typeface="+mn-lt"/>
                <a:ea typeface="+mn-ea"/>
                <a:cs typeface="+mn-cs"/>
              </a:rPr>
              <a:t>Hunton Andrews Kurth – North Carolina ransom ban law (2022)</a:t>
            </a:r>
            <a:r>
              <a:rPr lang="en-US" sz="1200" kern="1200" dirty="0">
                <a:solidFill>
                  <a:schemeClr val="tx1"/>
                </a:solidFill>
                <a:effectLst/>
                <a:latin typeface="+mn-lt"/>
                <a:ea typeface="+mn-ea"/>
                <a:cs typeface="+mn-cs"/>
                <a:hlinkClick r:id="rId11"/>
              </a:rPr>
              <a:t>[1]</a:t>
            </a:r>
            <a:r>
              <a:rPr lang="en-US" sz="1200" kern="1200" dirty="0">
                <a:solidFill>
                  <a:schemeClr val="tx1"/>
                </a:solidFill>
                <a:effectLst/>
                <a:latin typeface="+mn-lt"/>
                <a:ea typeface="+mn-ea"/>
                <a:cs typeface="+mn-cs"/>
              </a:rPr>
              <a:t>.</a:t>
            </a:r>
          </a:p>
          <a:p>
            <a:pPr lvl="0"/>
            <a:r>
              <a:rPr lang="en-US" sz="1200" kern="1200" dirty="0">
                <a:solidFill>
                  <a:schemeClr val="tx1"/>
                </a:solidFill>
                <a:effectLst/>
                <a:latin typeface="+mn-lt"/>
                <a:ea typeface="+mn-ea"/>
                <a:cs typeface="+mn-cs"/>
              </a:rPr>
              <a:t>MITRE ATT&amp;CK – v14 Update Changelog (Oct 2023)</a:t>
            </a:r>
            <a:r>
              <a:rPr lang="en-US" sz="1200" kern="1200" dirty="0">
                <a:solidFill>
                  <a:schemeClr val="tx1"/>
                </a:solidFill>
                <a:effectLst/>
                <a:latin typeface="+mn-lt"/>
                <a:ea typeface="+mn-ea"/>
                <a:cs typeface="+mn-cs"/>
                <a:hlinkClick r:id="rId12"/>
              </a:rPr>
              <a:t>[4]</a:t>
            </a:r>
            <a:r>
              <a:rPr lang="en-US" sz="1200" kern="1200" dirty="0">
                <a:solidFill>
                  <a:schemeClr val="tx1"/>
                </a:solidFill>
                <a:effectLst/>
                <a:latin typeface="+mn-lt"/>
                <a:ea typeface="+mn-ea"/>
                <a:cs typeface="+mn-cs"/>
                <a:hlinkClick r:id="rId13"/>
              </a:rPr>
              <a:t>[5]</a:t>
            </a:r>
            <a:r>
              <a:rPr lang="en-US" sz="1200" kern="1200" dirty="0">
                <a:solidFill>
                  <a:schemeClr val="tx1"/>
                </a:solidFill>
                <a:effectLst/>
                <a:latin typeface="+mn-lt"/>
                <a:ea typeface="+mn-ea"/>
                <a:cs typeface="+mn-cs"/>
              </a:rPr>
              <a:t>.</a:t>
            </a:r>
          </a:p>
          <a:p>
            <a:pPr lvl="0"/>
            <a:r>
              <a:rPr lang="en-US" sz="1200" kern="1200" dirty="0">
                <a:solidFill>
                  <a:schemeClr val="tx1"/>
                </a:solidFill>
                <a:effectLst/>
                <a:latin typeface="+mn-lt"/>
                <a:ea typeface="+mn-ea"/>
                <a:cs typeface="+mn-cs"/>
              </a:rPr>
              <a:t>SANS Institute – AIS 2.0 OIG Report (2024) – CISA AIS upgrade to STIX/TAXII</a:t>
            </a:r>
            <a:r>
              <a:rPr lang="en-US" sz="1200" kern="1200" dirty="0">
                <a:solidFill>
                  <a:schemeClr val="tx1"/>
                </a:solidFill>
                <a:effectLst/>
                <a:latin typeface="+mn-lt"/>
                <a:ea typeface="+mn-ea"/>
                <a:cs typeface="+mn-cs"/>
                <a:hlinkClick r:id="rId14"/>
              </a:rPr>
              <a:t>[20]</a:t>
            </a:r>
            <a:r>
              <a:rPr lang="en-US" sz="1200" kern="1200" dirty="0">
                <a:solidFill>
                  <a:schemeClr val="tx1"/>
                </a:solidFill>
                <a:effectLst/>
                <a:latin typeface="+mn-lt"/>
                <a:ea typeface="+mn-ea"/>
                <a:cs typeface="+mn-cs"/>
              </a:rPr>
              <a:t>.</a:t>
            </a:r>
          </a:p>
          <a:p>
            <a:pPr lvl="0"/>
            <a:r>
              <a:rPr lang="en-US" sz="1200" kern="1200" dirty="0">
                <a:solidFill>
                  <a:schemeClr val="tx1"/>
                </a:solidFill>
                <a:effectLst/>
                <a:latin typeface="+mn-lt"/>
                <a:ea typeface="+mn-ea"/>
                <a:cs typeface="+mn-cs"/>
              </a:rPr>
              <a:t>The Record – JCDC achievements (2022–2023), Log4j info sharing</a:t>
            </a:r>
            <a:r>
              <a:rPr lang="en-US" sz="1200" kern="1200" dirty="0">
                <a:solidFill>
                  <a:schemeClr val="tx1"/>
                </a:solidFill>
                <a:effectLst/>
                <a:latin typeface="+mn-lt"/>
                <a:ea typeface="+mn-ea"/>
                <a:cs typeface="+mn-cs"/>
                <a:hlinkClick r:id="rId15"/>
              </a:rPr>
              <a:t>[23]</a:t>
            </a:r>
            <a:r>
              <a:rPr lang="en-US" sz="1200" kern="1200" dirty="0">
                <a:solidFill>
                  <a:schemeClr val="tx1"/>
                </a:solidFill>
                <a:effectLst/>
                <a:latin typeface="+mn-lt"/>
                <a:ea typeface="+mn-ea"/>
                <a:cs typeface="+mn-cs"/>
              </a:rPr>
              <a:t>.</a:t>
            </a:r>
          </a:p>
          <a:p>
            <a:pPr lvl="0"/>
            <a:r>
              <a:rPr lang="en-US" sz="1200" kern="1200" dirty="0">
                <a:solidFill>
                  <a:schemeClr val="tx1"/>
                </a:solidFill>
                <a:effectLst/>
                <a:latin typeface="+mn-lt"/>
                <a:ea typeface="+mn-ea"/>
                <a:cs typeface="+mn-cs"/>
              </a:rPr>
              <a:t>NIS2 Directive (EU 2022) – Article 29, Info-sharing requirements</a:t>
            </a:r>
            <a:r>
              <a:rPr lang="en-US" sz="1200" kern="1200" dirty="0">
                <a:solidFill>
                  <a:schemeClr val="tx1"/>
                </a:solidFill>
                <a:effectLst/>
                <a:latin typeface="+mn-lt"/>
                <a:ea typeface="+mn-ea"/>
                <a:cs typeface="+mn-cs"/>
                <a:hlinkClick r:id="rId16"/>
              </a:rPr>
              <a:t>[31]</a:t>
            </a:r>
            <a:r>
              <a:rPr lang="en-US" sz="1200" kern="1200" dirty="0">
                <a:solidFill>
                  <a:schemeClr val="tx1"/>
                </a:solidFill>
                <a:effectLst/>
                <a:latin typeface="+mn-lt"/>
                <a:ea typeface="+mn-ea"/>
                <a:cs typeface="+mn-cs"/>
                <a:hlinkClick r:id="rId17"/>
              </a:rPr>
              <a:t>[32]</a:t>
            </a:r>
            <a:r>
              <a:rPr lang="en-US" sz="1200" kern="1200" dirty="0">
                <a:solidFill>
                  <a:schemeClr val="tx1"/>
                </a:solidFill>
                <a:effectLst/>
                <a:latin typeface="+mn-lt"/>
                <a:ea typeface="+mn-ea"/>
                <a:cs typeface="+mn-cs"/>
              </a:rPr>
              <a:t>.</a:t>
            </a:r>
            <a:br>
              <a:rPr lang="en-US" sz="1200" kern="1200" dirty="0">
                <a:solidFill>
                  <a:schemeClr val="tx1"/>
                </a:solidFill>
                <a:effectLst/>
                <a:latin typeface="+mn-lt"/>
                <a:ea typeface="+mn-ea"/>
                <a:cs typeface="+mn-cs"/>
              </a:rPr>
            </a:br>
            <a:r>
              <a:rPr lang="en-US" sz="1200" i="1" kern="1200" dirty="0">
                <a:solidFill>
                  <a:schemeClr val="tx1"/>
                </a:solidFill>
                <a:effectLst/>
                <a:latin typeface="+mn-lt"/>
                <a:ea typeface="+mn-ea"/>
                <a:cs typeface="+mn-cs"/>
              </a:rPr>
              <a:t>(Additional references from CISA, FIRST, and others were used for TLP 2.0, CIRCIA, and CRI details.)</a:t>
            </a:r>
            <a:endParaRPr lang="en-US" sz="1200" kern="1200" dirty="0">
              <a:solidFill>
                <a:schemeClr val="tx1"/>
              </a:solidFill>
              <a:effectLst/>
              <a:latin typeface="+mn-lt"/>
              <a:ea typeface="+mn-ea"/>
              <a:cs typeface="+mn-cs"/>
            </a:endParaRPr>
          </a:p>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hlinkClick r:id="rId11"/>
              </a:rPr>
              <a:t>[1]</a:t>
            </a:r>
            <a:r>
              <a:rPr lang="en-US"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hlinkClick r:id="rId18"/>
              </a:rPr>
              <a:t>[15]</a:t>
            </a:r>
            <a:r>
              <a:rPr lang="en-US" sz="1200" kern="1200" dirty="0">
                <a:solidFill>
                  <a:schemeClr val="tx1"/>
                </a:solidFill>
                <a:effectLst/>
                <a:latin typeface="+mn-lt"/>
                <a:ea typeface="+mn-ea"/>
                <a:cs typeface="+mn-cs"/>
              </a:rPr>
              <a:t> North Carolina Becomes First State to Prohibit Public Entities from Paying Ransoms</a:t>
            </a:r>
          </a:p>
          <a:p>
            <a:r>
              <a:rPr lang="en-US" sz="1200" kern="1200" dirty="0">
                <a:solidFill>
                  <a:schemeClr val="tx1"/>
                </a:solidFill>
                <a:effectLst/>
                <a:latin typeface="+mn-lt"/>
                <a:ea typeface="+mn-ea"/>
                <a:cs typeface="+mn-cs"/>
                <a:hlinkClick r:id="rId19"/>
              </a:rPr>
              <a:t>https://www.hunton.com/privacy-and-information-security-law/north-carolina-becomes-first-state-to-prohibit-public-entities-from-paying-ransoms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hlinkClick r:id="rId20"/>
              </a:rPr>
              <a:t>[2]</a:t>
            </a:r>
            <a:r>
              <a:rPr lang="en-US"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hlinkClick r:id="rId21"/>
              </a:rPr>
              <a:t>[3]</a:t>
            </a:r>
            <a:r>
              <a:rPr lang="en-US"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hlinkClick r:id="rId22"/>
              </a:rPr>
              <a:t>[18]</a:t>
            </a:r>
            <a:r>
              <a:rPr lang="en-US"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hlinkClick r:id="rId23"/>
              </a:rPr>
              <a:t>[24]</a:t>
            </a:r>
            <a:r>
              <a:rPr lang="en-US"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hlinkClick r:id="rId24"/>
              </a:rPr>
              <a:t>[33]</a:t>
            </a:r>
            <a:r>
              <a:rPr lang="en-US" sz="1200" kern="1200" dirty="0">
                <a:solidFill>
                  <a:schemeClr val="tx1"/>
                </a:solidFill>
                <a:effectLst/>
                <a:latin typeface="+mn-lt"/>
                <a:ea typeface="+mn-ea"/>
                <a:cs typeface="+mn-cs"/>
              </a:rPr>
              <a:t> Speech Script.docx</a:t>
            </a:r>
          </a:p>
          <a:p>
            <a:r>
              <a:rPr lang="en-US" sz="1200" kern="1200" dirty="0">
                <a:solidFill>
                  <a:schemeClr val="tx1"/>
                </a:solidFill>
                <a:effectLst/>
                <a:latin typeface="+mn-lt"/>
                <a:ea typeface="+mn-ea"/>
                <a:cs typeface="+mn-cs"/>
                <a:hlinkClick r:id="rId25"/>
              </a:rPr>
              <a:t>file://file_000000001ff061f6b317316f65827380</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hlinkClick r:id="rId12"/>
              </a:rPr>
              <a:t>[4]</a:t>
            </a:r>
            <a:r>
              <a:rPr lang="en-US"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hlinkClick r:id="rId13"/>
              </a:rPr>
              <a:t>[5]</a:t>
            </a:r>
            <a:r>
              <a:rPr lang="en-US" sz="1200" kern="1200" dirty="0">
                <a:solidFill>
                  <a:schemeClr val="tx1"/>
                </a:solidFill>
                <a:effectLst/>
                <a:latin typeface="+mn-lt"/>
                <a:ea typeface="+mn-ea"/>
                <a:cs typeface="+mn-cs"/>
              </a:rPr>
              <a:t> Updates - Updates - October 2023 | MITRE ATT&amp;CK®</a:t>
            </a:r>
          </a:p>
          <a:p>
            <a:r>
              <a:rPr lang="en-US" sz="1200" kern="1200" dirty="0">
                <a:solidFill>
                  <a:schemeClr val="tx1"/>
                </a:solidFill>
                <a:effectLst/>
                <a:latin typeface="+mn-lt"/>
                <a:ea typeface="+mn-ea"/>
                <a:cs typeface="+mn-cs"/>
                <a:hlinkClick r:id="rId26"/>
              </a:rPr>
              <a:t>https://attack.mitre.org/resources/updates/updates-october-2023/</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hlinkClick r:id="rId4"/>
              </a:rPr>
              <a:t>[6]</a:t>
            </a:r>
            <a:r>
              <a:rPr lang="en-US"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hlinkClick r:id="rId3"/>
              </a:rPr>
              <a:t>[7]</a:t>
            </a:r>
            <a:r>
              <a:rPr lang="en-US"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hlinkClick r:id="rId27"/>
              </a:rPr>
              <a:t>[25]</a:t>
            </a:r>
            <a:r>
              <a:rPr lang="en-US"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hlinkClick r:id="rId28"/>
              </a:rPr>
              <a:t>[26]</a:t>
            </a:r>
            <a:r>
              <a:rPr lang="en-US" sz="1200" kern="1200" dirty="0">
                <a:solidFill>
                  <a:schemeClr val="tx1"/>
                </a:solidFill>
                <a:effectLst/>
                <a:latin typeface="+mn-lt"/>
                <a:ea typeface="+mn-ea"/>
                <a:cs typeface="+mn-cs"/>
              </a:rPr>
              <a:t> Role of Cyber Threat Intelligence in Incident Response</a:t>
            </a:r>
          </a:p>
          <a:p>
            <a:r>
              <a:rPr lang="en-US" sz="1200" kern="1200" dirty="0">
                <a:solidFill>
                  <a:schemeClr val="tx1"/>
                </a:solidFill>
                <a:effectLst/>
                <a:latin typeface="+mn-lt"/>
                <a:ea typeface="+mn-ea"/>
                <a:cs typeface="+mn-cs"/>
                <a:hlinkClick r:id="rId29"/>
              </a:rPr>
              <a:t>https://www.brightdefense.com/resources/cyber-threat-intelligence-and-incident-response/</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hlinkClick r:id="rId5"/>
              </a:rPr>
              <a:t>[8]</a:t>
            </a:r>
            <a:r>
              <a:rPr lang="en-US" sz="1200" kern="1200" dirty="0">
                <a:solidFill>
                  <a:schemeClr val="tx1"/>
                </a:solidFill>
                <a:effectLst/>
                <a:latin typeface="+mn-lt"/>
                <a:ea typeface="+mn-ea"/>
                <a:cs typeface="+mn-cs"/>
              </a:rPr>
              <a:t> Russian Cyber Threats to U.S. Critical Infrastructure | </a:t>
            </a:r>
            <a:r>
              <a:rPr lang="en-US" sz="1200" kern="1200" dirty="0" err="1">
                <a:solidFill>
                  <a:schemeClr val="tx1"/>
                </a:solidFill>
                <a:effectLst/>
                <a:latin typeface="+mn-lt"/>
                <a:ea typeface="+mn-ea"/>
                <a:cs typeface="+mn-cs"/>
              </a:rPr>
              <a:t>SecuLore</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hlinkClick r:id="rId30"/>
              </a:rPr>
              <a:t>https://seculore.com/resources/russian-cyber-threats-to-u-s-critical-infrastructure/</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hlinkClick r:id="rId31"/>
              </a:rPr>
              <a:t>[9]</a:t>
            </a:r>
            <a:r>
              <a:rPr lang="en-US"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hlinkClick r:id="rId7"/>
              </a:rPr>
              <a:t>[10]</a:t>
            </a:r>
            <a:r>
              <a:rPr lang="en-US"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hlinkClick r:id="rId32"/>
              </a:rPr>
              <a:t>[11]</a:t>
            </a:r>
            <a:r>
              <a:rPr lang="en-US"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hlinkClick r:id="rId6"/>
              </a:rPr>
              <a:t>[12]</a:t>
            </a:r>
            <a:r>
              <a:rPr lang="en-US" sz="1200" kern="1200" dirty="0">
                <a:solidFill>
                  <a:schemeClr val="tx1"/>
                </a:solidFill>
                <a:effectLst/>
                <a:latin typeface="+mn-lt"/>
                <a:ea typeface="+mn-ea"/>
                <a:cs typeface="+mn-cs"/>
              </a:rPr>
              <a:t> What we know about the </a:t>
            </a:r>
            <a:r>
              <a:rPr lang="en-US" sz="1200" kern="1200" dirty="0" err="1">
                <a:solidFill>
                  <a:schemeClr val="tx1"/>
                </a:solidFill>
                <a:effectLst/>
                <a:latin typeface="+mn-lt"/>
                <a:ea typeface="+mn-ea"/>
                <a:cs typeface="+mn-cs"/>
              </a:rPr>
              <a:t>MOVEit</a:t>
            </a:r>
            <a:r>
              <a:rPr lang="en-US" sz="1200" kern="1200" dirty="0">
                <a:solidFill>
                  <a:schemeClr val="tx1"/>
                </a:solidFill>
                <a:effectLst/>
                <a:latin typeface="+mn-lt"/>
                <a:ea typeface="+mn-ea"/>
                <a:cs typeface="+mn-cs"/>
              </a:rPr>
              <a:t> vulnerabilities and compromises | Cybersecurity Dive</a:t>
            </a:r>
          </a:p>
          <a:p>
            <a:r>
              <a:rPr lang="en-US" sz="1200" kern="1200" dirty="0">
                <a:solidFill>
                  <a:schemeClr val="tx1"/>
                </a:solidFill>
                <a:effectLst/>
                <a:latin typeface="+mn-lt"/>
                <a:ea typeface="+mn-ea"/>
                <a:cs typeface="+mn-cs"/>
                <a:hlinkClick r:id="rId33"/>
              </a:rPr>
              <a:t>https://www.cybersecuritydive.com/news/moveit-vulnerability-compromises-what-we-know/652187/</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hlinkClick r:id="rId8"/>
              </a:rPr>
              <a:t>[13]</a:t>
            </a:r>
            <a:r>
              <a:rPr lang="en-US" sz="1200" kern="1200" dirty="0">
                <a:solidFill>
                  <a:schemeClr val="tx1"/>
                </a:solidFill>
                <a:effectLst/>
                <a:latin typeface="+mn-lt"/>
                <a:ea typeface="+mn-ea"/>
                <a:cs typeface="+mn-cs"/>
              </a:rPr>
              <a:t> Cybersecurity Incident Information | Apex, NC - Official Website</a:t>
            </a:r>
          </a:p>
          <a:p>
            <a:r>
              <a:rPr lang="en-US" sz="1200" kern="1200" dirty="0">
                <a:solidFill>
                  <a:schemeClr val="tx1"/>
                </a:solidFill>
                <a:effectLst/>
                <a:latin typeface="+mn-lt"/>
                <a:ea typeface="+mn-ea"/>
                <a:cs typeface="+mn-cs"/>
                <a:hlinkClick r:id="rId34"/>
              </a:rPr>
              <a:t>https://www.apexnc.org/1983/Cybersecurity-Incident-Information</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hlinkClick r:id="rId35"/>
              </a:rPr>
              <a:t>[14]</a:t>
            </a:r>
            <a:r>
              <a:rPr lang="en-US"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hlinkClick r:id="rId9"/>
              </a:rPr>
              <a:t>[21]</a:t>
            </a:r>
            <a:r>
              <a:rPr lang="en-US"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hlinkClick r:id="rId10"/>
              </a:rPr>
              <a:t>[22]</a:t>
            </a:r>
            <a:r>
              <a:rPr lang="en-US" sz="1200" kern="1200" dirty="0">
                <a:solidFill>
                  <a:schemeClr val="tx1"/>
                </a:solidFill>
                <a:effectLst/>
                <a:latin typeface="+mn-lt"/>
                <a:ea typeface="+mn-ea"/>
                <a:cs typeface="+mn-cs"/>
              </a:rPr>
              <a:t> Cyber Security - North Carolina Association of County Commissioners : North Carolina Association of County Commissioners</a:t>
            </a:r>
          </a:p>
          <a:p>
            <a:r>
              <a:rPr lang="en-US" sz="1200" kern="1200" dirty="0">
                <a:solidFill>
                  <a:schemeClr val="tx1"/>
                </a:solidFill>
                <a:effectLst/>
                <a:latin typeface="+mn-lt"/>
                <a:ea typeface="+mn-ea"/>
                <a:cs typeface="+mn-cs"/>
                <a:hlinkClick r:id="rId36"/>
              </a:rPr>
              <a:t>https://www.ncacc.org/services-for-counties/risk-management/cyber-security/</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hlinkClick r:id="rId37"/>
              </a:rPr>
              <a:t>[16]</a:t>
            </a:r>
            <a:r>
              <a:rPr lang="en-US" sz="1200" kern="1200" dirty="0">
                <a:solidFill>
                  <a:schemeClr val="tx1"/>
                </a:solidFill>
                <a:effectLst/>
                <a:latin typeface="+mn-lt"/>
                <a:ea typeface="+mn-ea"/>
                <a:cs typeface="+mn-cs"/>
              </a:rPr>
              <a:t> [PDF] Cyber Incident Reporting for Critical Infrastructure Act of 2022 ... - CISA</a:t>
            </a:r>
          </a:p>
          <a:p>
            <a:r>
              <a:rPr lang="en-US" sz="1200" kern="1200" dirty="0">
                <a:solidFill>
                  <a:schemeClr val="tx1"/>
                </a:solidFill>
                <a:effectLst/>
                <a:latin typeface="+mn-lt"/>
                <a:ea typeface="+mn-ea"/>
                <a:cs typeface="+mn-cs"/>
                <a:hlinkClick r:id="rId38"/>
              </a:rPr>
              <a:t>https://www.cisa.gov/sites/default/files/2023-01/CIRCIA_07.21.2022_Factsheet_FINAL_508%20c.pdf</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hlinkClick r:id="rId39"/>
              </a:rPr>
              <a:t>[17]</a:t>
            </a:r>
            <a:r>
              <a:rPr lang="en-US" sz="1200" kern="1200" dirty="0">
                <a:solidFill>
                  <a:schemeClr val="tx1"/>
                </a:solidFill>
                <a:effectLst/>
                <a:latin typeface="+mn-lt"/>
                <a:ea typeface="+mn-ea"/>
                <a:cs typeface="+mn-cs"/>
              </a:rPr>
              <a:t> Cyber Incident Reporting for Critical Infrastructure Act (CIRCIA ...</a:t>
            </a:r>
          </a:p>
          <a:p>
            <a:r>
              <a:rPr lang="en-US" sz="1200" kern="1200" dirty="0">
                <a:solidFill>
                  <a:schemeClr val="tx1"/>
                </a:solidFill>
                <a:effectLst/>
                <a:latin typeface="+mn-lt"/>
                <a:ea typeface="+mn-ea"/>
                <a:cs typeface="+mn-cs"/>
                <a:hlinkClick r:id="rId40"/>
              </a:rPr>
              <a:t>https://www.federalregister.gov/documents/2024/04/04/2024-06526/cyber-incident-reporting-for-critical-infrastructure-act-circia-reporting-requirements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hlinkClick r:id="rId41"/>
              </a:rPr>
              <a:t>[19]</a:t>
            </a:r>
            <a:r>
              <a:rPr lang="en-US" sz="1200" kern="1200" dirty="0">
                <a:solidFill>
                  <a:schemeClr val="tx1"/>
                </a:solidFill>
                <a:effectLst/>
                <a:latin typeface="+mn-lt"/>
                <a:ea typeface="+mn-ea"/>
                <a:cs typeface="+mn-cs"/>
              </a:rPr>
              <a:t> [PDF] Automated Indicator Sharing (AIS) Frequently Asked Questions (FAQs)</a:t>
            </a:r>
          </a:p>
          <a:p>
            <a:r>
              <a:rPr lang="en-US" sz="1200" kern="1200" dirty="0">
                <a:solidFill>
                  <a:schemeClr val="tx1"/>
                </a:solidFill>
                <a:effectLst/>
                <a:latin typeface="+mn-lt"/>
                <a:ea typeface="+mn-ea"/>
                <a:cs typeface="+mn-cs"/>
                <a:hlinkClick r:id="rId42"/>
              </a:rPr>
              <a:t>https://www.cisa.gov/sites/default/files/publications/AIS%2520FAQs%2520V2.0_508.pdf</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hlinkClick r:id="rId14"/>
              </a:rPr>
              <a:t>[20]</a:t>
            </a:r>
            <a:r>
              <a:rPr lang="en-US" sz="1200" kern="1200" dirty="0">
                <a:solidFill>
                  <a:schemeClr val="tx1"/>
                </a:solidFill>
                <a:effectLst/>
                <a:latin typeface="+mn-lt"/>
                <a:ea typeface="+mn-ea"/>
                <a:cs typeface="+mn-cs"/>
              </a:rPr>
              <a:t> Reflections on the US Government’s OIG Report on CISA’s Automated Indicator Sharing Program | SANS Institute</a:t>
            </a:r>
          </a:p>
          <a:p>
            <a:r>
              <a:rPr lang="en-US" sz="1200" kern="1200" dirty="0">
                <a:solidFill>
                  <a:schemeClr val="tx1"/>
                </a:solidFill>
                <a:effectLst/>
                <a:latin typeface="+mn-lt"/>
                <a:ea typeface="+mn-ea"/>
                <a:cs typeface="+mn-cs"/>
                <a:hlinkClick r:id="rId43"/>
              </a:rPr>
              <a:t>https://www.sans.org/blog/reflections-on-the-us-governments-oig-report-on-cisas-automated-indicator-sharing-program</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hlinkClick r:id="rId15"/>
              </a:rPr>
              <a:t>[23]</a:t>
            </a:r>
            <a:r>
              <a:rPr lang="en-US"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hlinkClick r:id="rId44"/>
              </a:rPr>
              <a:t>[28]</a:t>
            </a:r>
            <a:r>
              <a:rPr lang="en-US" sz="1200" kern="1200" dirty="0">
                <a:solidFill>
                  <a:schemeClr val="tx1"/>
                </a:solidFill>
                <a:effectLst/>
                <a:latin typeface="+mn-lt"/>
                <a:ea typeface="+mn-ea"/>
                <a:cs typeface="+mn-cs"/>
              </a:rPr>
              <a:t> CISA’s Joint Cyber Defense Collaborative to tackle energy, water security in 2023 | The Record from Recorded Future News</a:t>
            </a:r>
          </a:p>
          <a:p>
            <a:r>
              <a:rPr lang="en-US" sz="1200" kern="1200" dirty="0">
                <a:solidFill>
                  <a:schemeClr val="tx1"/>
                </a:solidFill>
                <a:effectLst/>
                <a:latin typeface="+mn-lt"/>
                <a:ea typeface="+mn-ea"/>
                <a:cs typeface="+mn-cs"/>
                <a:hlinkClick r:id="rId45"/>
              </a:rPr>
              <a:t>https://therecord.media/cisas-joint-cyber-defense-collaborative-to-tackle-energy-water-security-in-2023</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hlinkClick r:id="rId46"/>
              </a:rPr>
              <a:t>[27]</a:t>
            </a:r>
            <a:r>
              <a:rPr lang="en-US" sz="1200" kern="1200" dirty="0">
                <a:solidFill>
                  <a:schemeClr val="tx1"/>
                </a:solidFill>
                <a:effectLst/>
                <a:latin typeface="+mn-lt"/>
                <a:ea typeface="+mn-ea"/>
                <a:cs typeface="+mn-cs"/>
              </a:rPr>
              <a:t> Fortinet and the Joint Cyber Defense Collaborative: Celebrating Two ...</a:t>
            </a:r>
          </a:p>
          <a:p>
            <a:r>
              <a:rPr lang="en-US" sz="1200" kern="1200" dirty="0">
                <a:solidFill>
                  <a:schemeClr val="tx1"/>
                </a:solidFill>
                <a:effectLst/>
                <a:latin typeface="+mn-lt"/>
                <a:ea typeface="+mn-ea"/>
                <a:cs typeface="+mn-cs"/>
                <a:hlinkClick r:id="rId47"/>
              </a:rPr>
              <a:t>https://www.fortinet.com/blog/industry-trends/fortinet-and-the-jcdc-celebrating-two-years-of-progress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hlinkClick r:id="rId48"/>
              </a:rPr>
              <a:t>[29]</a:t>
            </a:r>
            <a:r>
              <a:rPr lang="en-US" sz="1200" kern="1200" dirty="0">
                <a:solidFill>
                  <a:schemeClr val="tx1"/>
                </a:solidFill>
                <a:effectLst/>
                <a:latin typeface="+mn-lt"/>
                <a:ea typeface="+mn-ea"/>
                <a:cs typeface="+mn-cs"/>
              </a:rPr>
              <a:t> CISA Gives Itself an Extension for Cyber Incident Reporting Rules</a:t>
            </a:r>
          </a:p>
          <a:p>
            <a:r>
              <a:rPr lang="en-US" sz="1200" kern="1200" dirty="0">
                <a:solidFill>
                  <a:schemeClr val="tx1"/>
                </a:solidFill>
                <a:effectLst/>
                <a:latin typeface="+mn-lt"/>
                <a:ea typeface="+mn-ea"/>
                <a:cs typeface="+mn-cs"/>
                <a:hlinkClick r:id="rId49"/>
              </a:rPr>
              <a:t>https://www.alstonprivacy.com/cisa-gives-itself-an-extension-for-cyber-incident-reporting-rules/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hlinkClick r:id="rId50"/>
              </a:rPr>
              <a:t>[30]</a:t>
            </a:r>
            <a:r>
              <a:rPr lang="en-US" sz="1200" kern="1200" dirty="0">
                <a:solidFill>
                  <a:schemeClr val="tx1"/>
                </a:solidFill>
                <a:effectLst/>
                <a:latin typeface="+mn-lt"/>
                <a:ea typeface="+mn-ea"/>
                <a:cs typeface="+mn-cs"/>
              </a:rPr>
              <a:t> About the CRI - International Counter Ransomware Initiative</a:t>
            </a:r>
          </a:p>
          <a:p>
            <a:r>
              <a:rPr lang="en-US" sz="1200" kern="1200" dirty="0">
                <a:solidFill>
                  <a:schemeClr val="tx1"/>
                </a:solidFill>
                <a:effectLst/>
                <a:latin typeface="+mn-lt"/>
                <a:ea typeface="+mn-ea"/>
                <a:cs typeface="+mn-cs"/>
                <a:hlinkClick r:id="rId51"/>
              </a:rPr>
              <a:t>https://counter-ransomware.org/aboutus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hlinkClick r:id="rId16"/>
              </a:rPr>
              <a:t>[31]</a:t>
            </a:r>
            <a:r>
              <a:rPr lang="en-US"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hlinkClick r:id="rId17"/>
              </a:rPr>
              <a:t>[32]</a:t>
            </a:r>
            <a:r>
              <a:rPr lang="en-US" sz="1200" kern="1200" dirty="0">
                <a:solidFill>
                  <a:schemeClr val="tx1"/>
                </a:solidFill>
                <a:effectLst/>
                <a:latin typeface="+mn-lt"/>
                <a:ea typeface="+mn-ea"/>
                <a:cs typeface="+mn-cs"/>
              </a:rPr>
              <a:t> NIS 2 Directive, Article 29: Cybersecurity information-sharing arrangements</a:t>
            </a:r>
          </a:p>
          <a:p>
            <a:r>
              <a:rPr lang="en-US" sz="1200" kern="1200" dirty="0">
                <a:solidFill>
                  <a:schemeClr val="tx1"/>
                </a:solidFill>
                <a:effectLst/>
                <a:latin typeface="+mn-lt"/>
                <a:ea typeface="+mn-ea"/>
                <a:cs typeface="+mn-cs"/>
                <a:hlinkClick r:id="rId52"/>
              </a:rPr>
              <a:t>https://www.nis-2-directive.com/NIS_2_Directive_Article_29.html</a:t>
            </a:r>
            <a:endParaRPr lang="en-US" dirty="0"/>
          </a:p>
        </p:txBody>
      </p:sp>
    </p:spTree>
    <p:extLst>
      <p:ext uri="{BB962C8B-B14F-4D97-AF65-F5344CB8AC3E}">
        <p14:creationId xmlns:p14="http://schemas.microsoft.com/office/powerpoint/2010/main" val="7851708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While covered cyber incident and ransomware payment reporting under CIRCIA will not be required until the CIRCIA Final Rule goes into effect, CISA encourages all entities to voluntarily share with CISA information on cyber incidents prior to the effective date of the Final Rule. </a:t>
            </a:r>
          </a:p>
          <a:p>
            <a:r>
              <a:rPr lang="en-US" sz="1200" b="0" i="0" kern="1200" dirty="0">
                <a:solidFill>
                  <a:schemeClr val="tx1"/>
                </a:solidFill>
                <a:effectLst/>
                <a:latin typeface="+mn-lt"/>
                <a:ea typeface="+mn-ea"/>
                <a:cs typeface="+mn-cs"/>
              </a:rPr>
              <a:t>When information about cyber incidents is shared quickly, CISA can use this information to render assistance and provide warning to prevent other organizations from falling victim to a similar incident. This information is also critical to identifying trends that can help efforts to protect the homeland.</a:t>
            </a: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u="sng" kern="1200" dirty="0">
                <a:solidFill>
                  <a:schemeClr val="tx1"/>
                </a:solidFill>
                <a:effectLst/>
                <a:latin typeface="+mn-lt"/>
                <a:ea typeface="+mn-ea"/>
                <a:cs typeface="+mn-cs"/>
                <a:hlinkClick r:id="rId3" tooltip="Protected by Outlook: https://www.youtube.com/watch?v=L7Ykky6Ntd0. Click or tap to follow the link."/>
              </a:rPr>
              <a:t>What Are STIX/TAXII?</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1C064"/>
          </a:solidFill>
          <a:ln/>
        </p:spPr>
      </p:sp>
      <p:sp>
        <p:nvSpPr>
          <p:cNvPr id="3" name="Shape 1"/>
          <p:cNvSpPr/>
          <p:nvPr/>
        </p:nvSpPr>
        <p:spPr>
          <a:xfrm>
            <a:off x="0" y="0"/>
            <a:ext cx="14630400" cy="8229600"/>
          </a:xfrm>
          <a:prstGeom prst="rect">
            <a:avLst/>
          </a:prstGeom>
          <a:solidFill>
            <a:srgbClr val="F6EBD4"/>
          </a:solid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1C064"/>
          </a:solidFill>
          <a:ln/>
        </p:spPr>
      </p:sp>
      <p:sp>
        <p:nvSpPr>
          <p:cNvPr id="3" name="Shape 1"/>
          <p:cNvSpPr/>
          <p:nvPr/>
        </p:nvSpPr>
        <p:spPr>
          <a:xfrm>
            <a:off x="0" y="0"/>
            <a:ext cx="14630400" cy="8229600"/>
          </a:xfrm>
          <a:prstGeom prst="rect">
            <a:avLst/>
          </a:prstGeom>
          <a:solidFill>
            <a:srgbClr val="F6EBD4"/>
          </a:solid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and Content">
    <p:bg>
      <p:bgPr>
        <a:solidFill>
          <a:schemeClr val="accent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B3E033F-4449-40FA-BC85-BD2712D313DD}"/>
              </a:ext>
            </a:extLst>
          </p:cNvPr>
          <p:cNvSpPr/>
          <p:nvPr userDrawn="1"/>
        </p:nvSpPr>
        <p:spPr>
          <a:xfrm>
            <a:off x="0" y="1"/>
            <a:ext cx="14630400" cy="8261029"/>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noProof="0" dirty="0"/>
          </a:p>
        </p:txBody>
      </p:sp>
      <p:sp>
        <p:nvSpPr>
          <p:cNvPr id="10" name="Freeform: Shape 9">
            <a:extLst>
              <a:ext uri="{FF2B5EF4-FFF2-40B4-BE49-F238E27FC236}">
                <a16:creationId xmlns:a16="http://schemas.microsoft.com/office/drawing/2014/main" id="{63D26743-0505-444C-80B3-E88EE87DF72B}"/>
              </a:ext>
            </a:extLst>
          </p:cNvPr>
          <p:cNvSpPr/>
          <p:nvPr userDrawn="1"/>
        </p:nvSpPr>
        <p:spPr>
          <a:xfrm>
            <a:off x="1" y="1"/>
            <a:ext cx="14630401" cy="8261029"/>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160" noProof="0" dirty="0"/>
          </a:p>
        </p:txBody>
      </p:sp>
      <p:sp>
        <p:nvSpPr>
          <p:cNvPr id="18" name="Freeform: Shape 17">
            <a:extLst>
              <a:ext uri="{FF2B5EF4-FFF2-40B4-BE49-F238E27FC236}">
                <a16:creationId xmlns:a16="http://schemas.microsoft.com/office/drawing/2014/main" id="{E37145E9-AC61-47D5-9288-8789940F81B6}"/>
              </a:ext>
            </a:extLst>
          </p:cNvPr>
          <p:cNvSpPr/>
          <p:nvPr userDrawn="1"/>
        </p:nvSpPr>
        <p:spPr>
          <a:xfrm rot="16200000" flipV="1">
            <a:off x="3557771" y="-2837335"/>
            <a:ext cx="8235293" cy="13909967"/>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160" noProof="0" dirty="0"/>
          </a:p>
        </p:txBody>
      </p:sp>
      <p:sp>
        <p:nvSpPr>
          <p:cNvPr id="12" name="Freeform: Shape 11">
            <a:extLst>
              <a:ext uri="{FF2B5EF4-FFF2-40B4-BE49-F238E27FC236}">
                <a16:creationId xmlns:a16="http://schemas.microsoft.com/office/drawing/2014/main" id="{A5E2B3ED-9A49-40A7-B8A3-62595FE513F9}"/>
              </a:ext>
            </a:extLst>
          </p:cNvPr>
          <p:cNvSpPr/>
          <p:nvPr userDrawn="1"/>
        </p:nvSpPr>
        <p:spPr>
          <a:xfrm rot="16200000" flipV="1">
            <a:off x="3197555" y="-3197552"/>
            <a:ext cx="8235293" cy="146304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noProof="0" dirty="0"/>
          </a:p>
        </p:txBody>
      </p:sp>
      <p:sp>
        <p:nvSpPr>
          <p:cNvPr id="8" name="Freeform: Shape 7">
            <a:extLst>
              <a:ext uri="{FF2B5EF4-FFF2-40B4-BE49-F238E27FC236}">
                <a16:creationId xmlns:a16="http://schemas.microsoft.com/office/drawing/2014/main" id="{1599AF7E-3E34-4597-AA72-9373A7FDB020}"/>
              </a:ext>
            </a:extLst>
          </p:cNvPr>
          <p:cNvSpPr/>
          <p:nvPr userDrawn="1"/>
        </p:nvSpPr>
        <p:spPr>
          <a:xfrm rot="16200000" flipV="1">
            <a:off x="3197554" y="-3197552"/>
            <a:ext cx="8235293" cy="146304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noProof="0" dirty="0"/>
          </a:p>
        </p:txBody>
      </p:sp>
      <p:sp>
        <p:nvSpPr>
          <p:cNvPr id="2" name="Title 1">
            <a:extLst>
              <a:ext uri="{FF2B5EF4-FFF2-40B4-BE49-F238E27FC236}">
                <a16:creationId xmlns:a16="http://schemas.microsoft.com/office/drawing/2014/main" id="{4A2DF563-7FAC-46B3-B24C-7E45CD89DA2B}"/>
              </a:ext>
            </a:extLst>
          </p:cNvPr>
          <p:cNvSpPr>
            <a:spLocks noGrp="1"/>
          </p:cNvSpPr>
          <p:nvPr>
            <p:ph type="title"/>
          </p:nvPr>
        </p:nvSpPr>
        <p:spPr>
          <a:xfrm>
            <a:off x="533400" y="651511"/>
            <a:ext cx="13456920" cy="4059936"/>
          </a:xfrm>
        </p:spPr>
        <p:txBody>
          <a:bodyPr vert="horz" wrap="square" lIns="91440" tIns="45720" rIns="91440" bIns="45720" rtlCol="0" anchor="t">
            <a:spAutoFit/>
          </a:bodyPr>
          <a:lstStyle>
            <a:lvl1pPr>
              <a:defRPr lang="en-GB" sz="3840" b="1" spc="-84" baseline="0" dirty="0">
                <a:solidFill>
                  <a:schemeClr val="bg1"/>
                </a:solidFill>
                <a:latin typeface="+mj-lt"/>
              </a:defRPr>
            </a:lvl1pPr>
          </a:lstStyle>
          <a:p>
            <a:pPr lvl="0"/>
            <a:r>
              <a:rPr lang="en-US" noProof="0"/>
              <a:t>Click to edit Master title style</a:t>
            </a:r>
          </a:p>
        </p:txBody>
      </p:sp>
      <p:grpSp>
        <p:nvGrpSpPr>
          <p:cNvPr id="15" name="Group 14">
            <a:extLst>
              <a:ext uri="{FF2B5EF4-FFF2-40B4-BE49-F238E27FC236}">
                <a16:creationId xmlns:a16="http://schemas.microsoft.com/office/drawing/2014/main" id="{7732E1E7-45E3-4264-8F26-66758696DD1E}"/>
              </a:ext>
            </a:extLst>
          </p:cNvPr>
          <p:cNvGrpSpPr/>
          <p:nvPr userDrawn="1"/>
        </p:nvGrpSpPr>
        <p:grpSpPr>
          <a:xfrm rot="16200000">
            <a:off x="599266" y="-387186"/>
            <a:ext cx="642637" cy="774371"/>
            <a:chOff x="10945855" y="7317026"/>
            <a:chExt cx="2483924" cy="2993104"/>
          </a:xfrm>
        </p:grpSpPr>
        <p:sp>
          <p:nvSpPr>
            <p:cNvPr id="16" name="Freeform: Shape 15">
              <a:extLst>
                <a:ext uri="{FF2B5EF4-FFF2-40B4-BE49-F238E27FC236}">
                  <a16:creationId xmlns:a16="http://schemas.microsoft.com/office/drawing/2014/main" id="{2E3DF883-8093-49FA-81E1-E5D77F086A25}"/>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noProof="0" dirty="0"/>
            </a:p>
          </p:txBody>
        </p:sp>
        <p:sp>
          <p:nvSpPr>
            <p:cNvPr id="17" name="Freeform: Shape 16">
              <a:extLst>
                <a:ext uri="{FF2B5EF4-FFF2-40B4-BE49-F238E27FC236}">
                  <a16:creationId xmlns:a16="http://schemas.microsoft.com/office/drawing/2014/main" id="{18944C90-37E5-4BBE-89FF-060627168050}"/>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noProof="0" dirty="0"/>
            </a:p>
          </p:txBody>
        </p:sp>
      </p:grpSp>
      <p:grpSp>
        <p:nvGrpSpPr>
          <p:cNvPr id="6" name="Group 5">
            <a:extLst>
              <a:ext uri="{FF2B5EF4-FFF2-40B4-BE49-F238E27FC236}">
                <a16:creationId xmlns:a16="http://schemas.microsoft.com/office/drawing/2014/main" id="{D9EBF8BB-A805-4DDB-B459-082F99815B95}"/>
              </a:ext>
            </a:extLst>
          </p:cNvPr>
          <p:cNvGrpSpPr/>
          <p:nvPr userDrawn="1"/>
        </p:nvGrpSpPr>
        <p:grpSpPr>
          <a:xfrm>
            <a:off x="-1" y="1628891"/>
            <a:ext cx="14630401" cy="5815584"/>
            <a:chOff x="-1" y="1357409"/>
            <a:chExt cx="12192001" cy="4917518"/>
          </a:xfrm>
        </p:grpSpPr>
        <p:sp>
          <p:nvSpPr>
            <p:cNvPr id="19" name="Rectangle: Single Corner Snipped 18">
              <a:extLst>
                <a:ext uri="{FF2B5EF4-FFF2-40B4-BE49-F238E27FC236}">
                  <a16:creationId xmlns:a16="http://schemas.microsoft.com/office/drawing/2014/main" id="{5D638788-DD47-45E7-939A-FA108A818173}"/>
                </a:ext>
              </a:extLst>
            </p:cNvPr>
            <p:cNvSpPr/>
            <p:nvPr userDrawn="1"/>
          </p:nvSpPr>
          <p:spPr>
            <a:xfrm flipV="1">
              <a:off x="-1" y="1357409"/>
              <a:ext cx="12192000" cy="4917518"/>
            </a:xfrm>
            <a:prstGeom prst="snip1Rect">
              <a:avLst>
                <a:gd name="adj" fmla="val 0"/>
              </a:avLst>
            </a:prstGeom>
            <a:pattFill prst="dkVert">
              <a:fgClr>
                <a:srgbClr val="0C4360"/>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2160" noProof="0" dirty="0"/>
            </a:p>
          </p:txBody>
        </p:sp>
        <p:sp>
          <p:nvSpPr>
            <p:cNvPr id="3" name="Rectangle: Single Corner Snipped 2">
              <a:extLst>
                <a:ext uri="{FF2B5EF4-FFF2-40B4-BE49-F238E27FC236}">
                  <a16:creationId xmlns:a16="http://schemas.microsoft.com/office/drawing/2014/main" id="{74BDECEF-EEFE-4332-B3B2-BDE4F82C10FC}"/>
                </a:ext>
              </a:extLst>
            </p:cNvPr>
            <p:cNvSpPr/>
            <p:nvPr userDrawn="1"/>
          </p:nvSpPr>
          <p:spPr>
            <a:xfrm flipV="1">
              <a:off x="-1" y="1357409"/>
              <a:ext cx="12192001" cy="4917518"/>
            </a:xfrm>
            <a:prstGeom prst="snip1Rect">
              <a:avLst>
                <a:gd name="adj" fmla="val 1967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noProof="0" dirty="0"/>
            </a:p>
          </p:txBody>
        </p:sp>
      </p:grpSp>
      <p:sp>
        <p:nvSpPr>
          <p:cNvPr id="24" name="Freeform: Shape 23">
            <a:extLst>
              <a:ext uri="{FF2B5EF4-FFF2-40B4-BE49-F238E27FC236}">
                <a16:creationId xmlns:a16="http://schemas.microsoft.com/office/drawing/2014/main" id="{18103E00-7E4A-44CD-81AC-06433CAE1110}"/>
              </a:ext>
            </a:extLst>
          </p:cNvPr>
          <p:cNvSpPr/>
          <p:nvPr userDrawn="1"/>
        </p:nvSpPr>
        <p:spPr>
          <a:xfrm flipH="1">
            <a:off x="12938760" y="6537957"/>
            <a:ext cx="1691640" cy="169164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noProof="0" dirty="0"/>
          </a:p>
        </p:txBody>
      </p:sp>
      <p:sp>
        <p:nvSpPr>
          <p:cNvPr id="5" name="Slide Number Placeholder 4">
            <a:extLst>
              <a:ext uri="{FF2B5EF4-FFF2-40B4-BE49-F238E27FC236}">
                <a16:creationId xmlns:a16="http://schemas.microsoft.com/office/drawing/2014/main" id="{87B51822-97FF-47A7-8E4E-A0F79B4EB237}"/>
              </a:ext>
            </a:extLst>
          </p:cNvPr>
          <p:cNvSpPr>
            <a:spLocks noGrp="1"/>
          </p:cNvSpPr>
          <p:nvPr>
            <p:ph type="sldNum" sz="quarter" idx="12"/>
          </p:nvPr>
        </p:nvSpPr>
        <p:spPr>
          <a:xfrm>
            <a:off x="13502640" y="7578091"/>
            <a:ext cx="487680" cy="438150"/>
          </a:xfrm>
        </p:spPr>
        <p:txBody>
          <a:bodyPr/>
          <a:lstStyle>
            <a:lvl1pPr>
              <a:defRPr sz="1200">
                <a:solidFill>
                  <a:schemeClr val="bg1"/>
                </a:solidFill>
                <a:latin typeface="Trade Gothic LT Pro" panose="020B0503040303020004" pitchFamily="34" charset="0"/>
              </a:defRPr>
            </a:lvl1pPr>
          </a:lstStyle>
          <a:p>
            <a:fld id="{C263D6C4-4840-40CC-AC84-17E24B3B7BDE}" type="slidenum">
              <a:rPr lang="en-US" noProof="0" smtClean="0"/>
              <a:pPr/>
              <a:t>‹#›</a:t>
            </a:fld>
            <a:endParaRPr lang="en-US" noProof="0" dirty="0"/>
          </a:p>
        </p:txBody>
      </p:sp>
      <p:sp>
        <p:nvSpPr>
          <p:cNvPr id="20" name="Content Placeholder 2">
            <a:extLst>
              <a:ext uri="{FF2B5EF4-FFF2-40B4-BE49-F238E27FC236}">
                <a16:creationId xmlns:a16="http://schemas.microsoft.com/office/drawing/2014/main" id="{0103A49C-32FF-49E6-86F3-FC2E19517BD5}"/>
              </a:ext>
            </a:extLst>
          </p:cNvPr>
          <p:cNvSpPr>
            <a:spLocks noGrp="1"/>
          </p:cNvSpPr>
          <p:nvPr>
            <p:ph idx="1"/>
          </p:nvPr>
        </p:nvSpPr>
        <p:spPr>
          <a:xfrm>
            <a:off x="532039" y="2190750"/>
            <a:ext cx="13458282" cy="522160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pic>
        <p:nvPicPr>
          <p:cNvPr id="7" name="Picture 6" descr="A red and blue triangle with blue text&#10;&#10;Description automatically generated">
            <a:extLst>
              <a:ext uri="{FF2B5EF4-FFF2-40B4-BE49-F238E27FC236}">
                <a16:creationId xmlns:a16="http://schemas.microsoft.com/office/drawing/2014/main" id="{80D096CA-1966-F65C-E595-D3431902FE2B}"/>
              </a:ext>
            </a:extLst>
          </p:cNvPr>
          <p:cNvPicPr>
            <a:picLocks noChangeAspect="1"/>
          </p:cNvPicPr>
          <p:nvPr userDrawn="1"/>
        </p:nvPicPr>
        <p:blipFill>
          <a:blip r:embed="rId2"/>
          <a:stretch>
            <a:fillRect/>
          </a:stretch>
        </p:blipFill>
        <p:spPr>
          <a:xfrm>
            <a:off x="13362855" y="95621"/>
            <a:ext cx="1192366" cy="1212686"/>
          </a:xfrm>
          <a:prstGeom prst="rect">
            <a:avLst/>
          </a:prstGeom>
        </p:spPr>
      </p:pic>
    </p:spTree>
    <p:extLst>
      <p:ext uri="{BB962C8B-B14F-4D97-AF65-F5344CB8AC3E}">
        <p14:creationId xmlns:p14="http://schemas.microsoft.com/office/powerpoint/2010/main" val="33308646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1C064"/>
          </a:solidFill>
          <a:ln/>
        </p:spPr>
        <p:txBody>
          <a:bodyPr/>
          <a:lstStyle/>
          <a:p>
            <a:endParaRPr lang="en-US"/>
          </a:p>
        </p:txBody>
      </p:sp>
      <p:sp>
        <p:nvSpPr>
          <p:cNvPr id="3" name="Shape 1"/>
          <p:cNvSpPr/>
          <p:nvPr/>
        </p:nvSpPr>
        <p:spPr>
          <a:xfrm>
            <a:off x="0" y="0"/>
            <a:ext cx="14630400" cy="8229600"/>
          </a:xfrm>
          <a:prstGeom prst="rect">
            <a:avLst/>
          </a:prstGeom>
          <a:solidFill>
            <a:srgbClr val="F6EBD4"/>
          </a:solidFill>
          <a:ln/>
        </p:spPr>
        <p:txBody>
          <a:bodyPr/>
          <a:lstStyle/>
          <a:p>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1C064"/>
          </a:solidFill>
          <a:ln/>
        </p:spPr>
      </p:sp>
      <p:sp>
        <p:nvSpPr>
          <p:cNvPr id="3" name="Shape 1"/>
          <p:cNvSpPr/>
          <p:nvPr/>
        </p:nvSpPr>
        <p:spPr>
          <a:xfrm>
            <a:off x="0" y="0"/>
            <a:ext cx="14630400" cy="8229600"/>
          </a:xfrm>
          <a:prstGeom prst="rect">
            <a:avLst/>
          </a:prstGeom>
          <a:solidFill>
            <a:srgbClr val="F6EBD4"/>
          </a:solid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1C064"/>
          </a:solidFill>
          <a:ln/>
        </p:spPr>
      </p:sp>
      <p:sp>
        <p:nvSpPr>
          <p:cNvPr id="3" name="Shape 1"/>
          <p:cNvSpPr/>
          <p:nvPr/>
        </p:nvSpPr>
        <p:spPr>
          <a:xfrm>
            <a:off x="0" y="0"/>
            <a:ext cx="14630400" cy="8229600"/>
          </a:xfrm>
          <a:prstGeom prst="rect">
            <a:avLst/>
          </a:prstGeom>
          <a:solidFill>
            <a:srgbClr val="F6EBD4"/>
          </a:solid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1C064"/>
          </a:solidFill>
          <a:ln/>
        </p:spPr>
      </p:sp>
      <p:sp>
        <p:nvSpPr>
          <p:cNvPr id="3" name="Shape 1"/>
          <p:cNvSpPr/>
          <p:nvPr/>
        </p:nvSpPr>
        <p:spPr>
          <a:xfrm>
            <a:off x="0" y="0"/>
            <a:ext cx="14630400" cy="8229600"/>
          </a:xfrm>
          <a:prstGeom prst="rect">
            <a:avLst/>
          </a:prstGeom>
          <a:solidFill>
            <a:srgbClr val="F6EBD4"/>
          </a:solid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1C064"/>
          </a:solidFill>
          <a:ln/>
        </p:spPr>
      </p:sp>
      <p:sp>
        <p:nvSpPr>
          <p:cNvPr id="3" name="Shape 1"/>
          <p:cNvSpPr/>
          <p:nvPr/>
        </p:nvSpPr>
        <p:spPr>
          <a:xfrm>
            <a:off x="0" y="0"/>
            <a:ext cx="14630400" cy="8229600"/>
          </a:xfrm>
          <a:prstGeom prst="rect">
            <a:avLst/>
          </a:prstGeom>
          <a:solidFill>
            <a:srgbClr val="F6EBD4"/>
          </a:solid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1C064"/>
          </a:solidFill>
          <a:ln/>
        </p:spPr>
      </p:sp>
      <p:sp>
        <p:nvSpPr>
          <p:cNvPr id="3" name="Shape 1"/>
          <p:cNvSpPr/>
          <p:nvPr/>
        </p:nvSpPr>
        <p:spPr>
          <a:xfrm>
            <a:off x="0" y="0"/>
            <a:ext cx="14630400" cy="8229600"/>
          </a:xfrm>
          <a:prstGeom prst="rect">
            <a:avLst/>
          </a:prstGeom>
          <a:solidFill>
            <a:srgbClr val="F6EBD4"/>
          </a:solid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1C064"/>
          </a:solidFill>
          <a:ln/>
        </p:spPr>
      </p:sp>
      <p:sp>
        <p:nvSpPr>
          <p:cNvPr id="3" name="Shape 1"/>
          <p:cNvSpPr/>
          <p:nvPr/>
        </p:nvSpPr>
        <p:spPr>
          <a:xfrm>
            <a:off x="0" y="0"/>
            <a:ext cx="14630400" cy="8229600"/>
          </a:xfrm>
          <a:prstGeom prst="rect">
            <a:avLst/>
          </a:prstGeom>
          <a:solidFill>
            <a:srgbClr val="F6EBD4"/>
          </a:solid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1C064"/>
          </a:solidFill>
          <a:ln/>
        </p:spPr>
      </p:sp>
      <p:sp>
        <p:nvSpPr>
          <p:cNvPr id="3" name="Shape 1"/>
          <p:cNvSpPr/>
          <p:nvPr/>
        </p:nvSpPr>
        <p:spPr>
          <a:xfrm>
            <a:off x="0" y="0"/>
            <a:ext cx="14630400" cy="8229600"/>
          </a:xfrm>
          <a:prstGeom prst="rect">
            <a:avLst/>
          </a:prstGeom>
          <a:solidFill>
            <a:srgbClr val="F6EBD4"/>
          </a:solidFill>
          <a:ln/>
        </p:spPr>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hyperlink" Target="https://na01.safelinks.protection.outlook.com/?url=https%3A%2F%2Fwww.youtube.com%2Fwatch%3Fv%3DL7Ykky6Ntd0&amp;data=05%7C02%7C%7C394b1b6529e14dee097608de17542c73%7C84df9e7fe9f640afb435aaaaaaaaaaaa%7C1%7C0%7C638973847454164982%7CUnknown%7CTWFpbGZsb3d8eyJFbXB0eU1hcGkiOnRydWUsIlYiOiIwLjAuMDAwMCIsIlAiOiJXaW4zMiIsIkFOIjoiTWFpbCIsIldUIjoyfQ%3D%3D%7C0%7C%7C%7C&amp;sdata=4Sw3ty5m6tbZIU8gsxMpwIbvBza3878VLMzuSw9NCAg%3D&amp;reserved=0" TargetMode="External"/><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13" Type="http://schemas.openxmlformats.org/officeDocument/2006/relationships/hyperlink" Target="file:///\\file_000000001ff061f6b317316f65827380#:~:text=Collections%20and%20Channels%3A%20TAXII%20servers,for%20attacks%20against%20ICS%2FSCADA%20systems" TargetMode="External"/><Relationship Id="rId18" Type="http://schemas.openxmlformats.org/officeDocument/2006/relationships/hyperlink" Target="https://www.brightdefense.com/resources/cyber-threat-intelligence-and-incident-response/#:~:text=Financial%20institutions%20frequently%20encounter%20targeted,%28Time" TargetMode="External"/><Relationship Id="rId26" Type="http://schemas.openxmlformats.org/officeDocument/2006/relationships/hyperlink" Target="https://www.cybersecuritydive.com/news/moveit-vulnerability-compromises-what-we-know/652187/#:~:text=CISA%2C%20CrowdStrike%2C%20Mandiant%2C%20Microsoft%2C%20Huntress,ongoing%20investigations%2C%20the%20company%20said" TargetMode="External"/><Relationship Id="rId39" Type="http://schemas.openxmlformats.org/officeDocument/2006/relationships/hyperlink" Target="https://www.cisa.gov/sites/default/files/publications/AIS%2520FAQs%2520V2.0_508.pdf" TargetMode="External"/><Relationship Id="rId21" Type="http://schemas.openxmlformats.org/officeDocument/2006/relationships/hyperlink" Target="https://www.brightdefense.com/resources/cyber-threat-intelligence-and-incident-response/" TargetMode="External"/><Relationship Id="rId34" Type="http://schemas.openxmlformats.org/officeDocument/2006/relationships/hyperlink" Target="https://www.cisa.gov/sites/default/files/2023-01/CIRCIA_07.21.2022_Factsheet_FINAL_508%20c.pdf#:~:text=,entities%20must%20share%20reports" TargetMode="External"/><Relationship Id="rId42" Type="http://schemas.openxmlformats.org/officeDocument/2006/relationships/hyperlink" Target="https://therecord.media/cisas-joint-cyber-defense-collaborative-to-tackle-energy-water-security-in-2023" TargetMode="External"/><Relationship Id="rId47" Type="http://schemas.openxmlformats.org/officeDocument/2006/relationships/hyperlink" Target="https://counter-ransomware.org/aboutus#:~:text=ransomware,led%20Counter%20Ransomware" TargetMode="External"/><Relationship Id="rId7" Type="http://schemas.openxmlformats.org/officeDocument/2006/relationships/hyperlink" Target="https://therecord.media/cisas-joint-cyber-defense-collaborative-to-tackle-energy-water-security-in-2023#:~:text=The%20JCDC%20has%20been%20lauded,that%20affected%20thousands%20of%20companies" TargetMode="External"/><Relationship Id="rId2" Type="http://schemas.openxmlformats.org/officeDocument/2006/relationships/hyperlink" Target="https://www.ncacc.org/services-for-counties/risk-management/cyber-security/#:~:text=%28SLTT%29" TargetMode="External"/><Relationship Id="rId16" Type="http://schemas.openxmlformats.org/officeDocument/2006/relationships/hyperlink" Target="https://attack.mitre.org/resources/updates/updates-october-2023/" TargetMode="External"/><Relationship Id="rId29" Type="http://schemas.openxmlformats.org/officeDocument/2006/relationships/hyperlink" Target="https://www.apexnc.org/1983/Cybersecurity-Incident-Information#:~:text=We%20also%20wanted%20to%20provide,persistence%20of%20any%20unauthorized%20activity" TargetMode="External"/><Relationship Id="rId11" Type="http://schemas.openxmlformats.org/officeDocument/2006/relationships/hyperlink" Target="file:///\\file_000000001ff061f6b317316f65827380#:~:text=STIX%20enables%20Context%3A%20Instead%20of,This%20is%20actionable%20intelligence" TargetMode="External"/><Relationship Id="rId24" Type="http://schemas.openxmlformats.org/officeDocument/2006/relationships/hyperlink" Target="https://www.cybersecuritydive.com/news/moveit-vulnerability-compromises-what-we-know/652187/#:~:text=%E2%80%9CDue%20to%20the%20speed%20and,7%20in%20a%20joint%20advisory" TargetMode="External"/><Relationship Id="rId32" Type="http://schemas.openxmlformats.org/officeDocument/2006/relationships/hyperlink" Target="https://www.ncacc.org/services-for-counties/risk-management/cyber-security/#:~:text=All%20100%20counties%20can%20access,Infrastructure%20Information%20Sharing%20and%20Analysis" TargetMode="External"/><Relationship Id="rId37" Type="http://schemas.openxmlformats.org/officeDocument/2006/relationships/hyperlink" Target="https://www.federalregister.gov/documents/2024/04/04/2024-06526/cyber-incident-reporting-for-critical-infrastructure-act-circia-reporting-requirements" TargetMode="External"/><Relationship Id="rId40" Type="http://schemas.openxmlformats.org/officeDocument/2006/relationships/hyperlink" Target="https://www.sans.org/blog/reflections-on-the-us-governments-oig-report-on-cisas-automated-indicator-sharing-program" TargetMode="External"/><Relationship Id="rId45" Type="http://schemas.openxmlformats.org/officeDocument/2006/relationships/hyperlink" Target="https://www.alstonprivacy.com/cisa-gives-itself-an-extension-for-cyber-incident-reporting-rules/#:~:text=CISA%20Gives%20Itself%20an%20Extension,incorporate%20feedback%20and%20streamline" TargetMode="External"/><Relationship Id="rId5" Type="http://schemas.openxmlformats.org/officeDocument/2006/relationships/hyperlink" Target="https://attack.mitre.org/resources/updates/updates-october-2023/#:~:text=This%20version%20of%20ATT%26CK%20contains,Broken%20out%20by%20domain" TargetMode="External"/><Relationship Id="rId15" Type="http://schemas.openxmlformats.org/officeDocument/2006/relationships/hyperlink" Target="file:///\\file_000000001ff061f6b317316f65827380#:~:text=Quick%20poll%3A%20%E2%80%9CWho%20labels%20with,TLP%20today%3F%E2%80%9D" TargetMode="External"/><Relationship Id="rId23" Type="http://schemas.openxmlformats.org/officeDocument/2006/relationships/hyperlink" Target="https://seculore.com/resources/russian-cyber-threats-to-u-s-critical-infrastructure/" TargetMode="External"/><Relationship Id="rId28" Type="http://schemas.openxmlformats.org/officeDocument/2006/relationships/hyperlink" Target="https://www.cybersecuritydive.com/news/moveit-vulnerability-compromises-what-we-know/652187/" TargetMode="External"/><Relationship Id="rId36" Type="http://schemas.openxmlformats.org/officeDocument/2006/relationships/hyperlink" Target="https://www.federalregister.gov/documents/2024/04/04/2024-06526/cyber-incident-reporting-for-critical-infrastructure-act-circia-reporting-requirements#:~:text=Cyber%20Incident%20Reporting%20for%20Critical,and%20counter%20sophisticated%20cyber" TargetMode="External"/><Relationship Id="rId49" Type="http://schemas.openxmlformats.org/officeDocument/2006/relationships/hyperlink" Target="https://www.nis-2-directive.com/NIS_2_Directive_Article_29.html" TargetMode="External"/><Relationship Id="rId10" Type="http://schemas.openxmlformats.org/officeDocument/2006/relationships/hyperlink" Target="https://www.hunton.com/privacy-and-information-security-law/north-carolina-becomes-first-state-to-prohibit-public-entities-from-paying-ransoms#:~:text=North%20Carolina%E2%80%99s%20new%20law%2C%20which,143B%E2%80%911379" TargetMode="External"/><Relationship Id="rId19" Type="http://schemas.openxmlformats.org/officeDocument/2006/relationships/hyperlink" Target="https://www.brightdefense.com/resources/cyber-threat-intelligence-and-incident-response/#:~:text=Image%3A%20Automation%20and%20Response%20ToolsAutomation,and%20Response%20Tools" TargetMode="External"/><Relationship Id="rId31" Type="http://schemas.openxmlformats.org/officeDocument/2006/relationships/hyperlink" Target="https://www.ncacc.org/services-for-counties/risk-management/cyber-security/#:~:text=All%20100%20counties%20can%20access,a%20detailed%20description%20of%20all" TargetMode="External"/><Relationship Id="rId44" Type="http://schemas.openxmlformats.org/officeDocument/2006/relationships/hyperlink" Target="https://www.fortinet.com/blog/industry-trends/fortinet-and-the-jcdc-celebrating-two-years-of-progress" TargetMode="External"/><Relationship Id="rId4" Type="http://schemas.openxmlformats.org/officeDocument/2006/relationships/hyperlink" Target="https://attack.mitre.org/resources/updates/updates-october-2023/#:~:text=The%20October%202023%20,ATT%26CK%27s%20various%20domains%20and%20platforms" TargetMode="External"/><Relationship Id="rId9" Type="http://schemas.openxmlformats.org/officeDocument/2006/relationships/hyperlink" Target="https://www.nis-2-directive.com/NIS_2_Directive_Article_29.html#:~:text=2,nature%20of%20the%20information%20shared" TargetMode="External"/><Relationship Id="rId14" Type="http://schemas.openxmlformats.org/officeDocument/2006/relationships/hyperlink" Target="file:///\\file_000000001ff061f6b317316f65827380#:~:text=threat%20information%20sharing" TargetMode="External"/><Relationship Id="rId22" Type="http://schemas.openxmlformats.org/officeDocument/2006/relationships/hyperlink" Target="https://seculore.com/resources/russian-cyber-threats-to-u-s-critical-infrastructure/#:~:text=Following%20that%20alert%20and%20the,used%20against%20Ukraine%20by%20Russia" TargetMode="External"/><Relationship Id="rId27" Type="http://schemas.openxmlformats.org/officeDocument/2006/relationships/hyperlink" Target="https://www.cybersecuritydive.com/news/moveit-vulnerability-compromises-what-we-know/652187/#:~:text=,know%2C%E2%80%9D%20a%20Progress%20spokesperson%20said" TargetMode="External"/><Relationship Id="rId30" Type="http://schemas.openxmlformats.org/officeDocument/2006/relationships/hyperlink" Target="https://www.apexnc.org/1983/Cybersecurity-Incident-Information" TargetMode="External"/><Relationship Id="rId35" Type="http://schemas.openxmlformats.org/officeDocument/2006/relationships/hyperlink" Target="https://www.cisa.gov/sites/default/files/2023-01/CIRCIA_07.21.2022_Factsheet_FINAL_508%20c.pdf" TargetMode="External"/><Relationship Id="rId43" Type="http://schemas.openxmlformats.org/officeDocument/2006/relationships/hyperlink" Target="https://www.fortinet.com/blog/industry-trends/fortinet-and-the-jcdc-celebrating-two-years-of-progress#:~:text=Fortinet%20and%20the%20Joint%20Cyber,to%20fortifying%20our%20nation%27s%20cybersecurity" TargetMode="External"/><Relationship Id="rId48" Type="http://schemas.openxmlformats.org/officeDocument/2006/relationships/hyperlink" Target="https://counter-ransomware.org/aboutus" TargetMode="External"/><Relationship Id="rId8" Type="http://schemas.openxmlformats.org/officeDocument/2006/relationships/hyperlink" Target="https://www.nis-2-directive.com/NIS_2_Directive_Article_29.html#:~:text=1,cyberattacks%2C%20where%20such%20information%20sharing" TargetMode="External"/><Relationship Id="rId3" Type="http://schemas.openxmlformats.org/officeDocument/2006/relationships/hyperlink" Target="https://www.hunton.com/privacy-and-information-security-law/north-carolina-becomes-first-state-to-prohibit-public-entities-from-paying-ransoms#:~:text=On%20April%205%2C%202022%2C%20North,ransom%20following%20a%20ransomware%20attack" TargetMode="External"/><Relationship Id="rId12" Type="http://schemas.openxmlformats.org/officeDocument/2006/relationships/hyperlink" Target="file:///\\file_000000001ff061f6b317316f65827380#:~:text=Automated%20Deployment%3A%20The%20power%20of,instantaneous%20rule%20deployment" TargetMode="External"/><Relationship Id="rId17" Type="http://schemas.openxmlformats.org/officeDocument/2006/relationships/hyperlink" Target="https://www.brightdefense.com/resources/cyber-threat-intelligence-and-incident-response/#:~:text=remediate%2C%20or%20mitigate%20a%20threat,after%20detection" TargetMode="External"/><Relationship Id="rId25" Type="http://schemas.openxmlformats.org/officeDocument/2006/relationships/hyperlink" Target="https://www.cybersecuritydive.com/news/moveit-vulnerability-compromises-what-we-know/652187/#:~:text=Prior%20to%20Clop%E2%80%99s%20latest%20spree,and%208%2C000%20organizations%20based%20elsewhere" TargetMode="External"/><Relationship Id="rId33" Type="http://schemas.openxmlformats.org/officeDocument/2006/relationships/hyperlink" Target="https://www.ncacc.org/services-for-counties/risk-management/cyber-security/" TargetMode="External"/><Relationship Id="rId38" Type="http://schemas.openxmlformats.org/officeDocument/2006/relationships/hyperlink" Target="https://www.cisa.gov/sites/default/files/publications/AIS%2520FAQs%2520V2.0_508.pdf#:~:text=,of%20the%20legacy%20feed" TargetMode="External"/><Relationship Id="rId46" Type="http://schemas.openxmlformats.org/officeDocument/2006/relationships/hyperlink" Target="https://www.alstonprivacy.com/cisa-gives-itself-an-extension-for-cyber-incident-reporting-rules/" TargetMode="External"/><Relationship Id="rId20" Type="http://schemas.openxmlformats.org/officeDocument/2006/relationships/hyperlink" Target="https://www.brightdefense.com/resources/cyber-threat-intelligence-and-incident-response/#:~:text=3" TargetMode="External"/><Relationship Id="rId41" Type="http://schemas.openxmlformats.org/officeDocument/2006/relationships/hyperlink" Target="https://therecord.media/cisas-joint-cyber-defense-collaborative-to-tackle-energy-water-security-in-2023#:~:text=%E2%80%9COver%20the%20past%20several%20years%2C,not%20kept%20up%2C%E2%80%9D%20Goldstein%20said" TargetMode="External"/><Relationship Id="rId1" Type="http://schemas.openxmlformats.org/officeDocument/2006/relationships/slideLayout" Target="../slideLayouts/slideLayout11.xml"/><Relationship Id="rId6" Type="http://schemas.openxmlformats.org/officeDocument/2006/relationships/hyperlink" Target="https://www.sans.org/blog/reflections-on-the-us-governments-oig-report-on-cisas-automated-indicator-sharing-program#:~:text=In%202016%2C%20CISA%20established%20the,issued%20by%20the%20OIG%20since"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11.xml"/><Relationship Id="rId6" Type="http://schemas.openxmlformats.org/officeDocument/2006/relationships/image" Target="../media/image7.jpeg"/><Relationship Id="rId5" Type="http://schemas.openxmlformats.org/officeDocument/2006/relationships/image" Target="../media/image6.JPG"/><Relationship Id="rId4" Type="http://schemas.openxmlformats.org/officeDocument/2006/relationships/image" Target="../media/image5.jpg"/><Relationship Id="rId9" Type="http://schemas.openxmlformats.org/officeDocument/2006/relationships/image" Target="../media/image10.png"/></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jpg"/><Relationship Id="rId1" Type="http://schemas.openxmlformats.org/officeDocument/2006/relationships/slideLayout" Target="../slideLayouts/slideLayout1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18.png"/></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0.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23.pn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5.xml"/><Relationship Id="rId5" Type="http://schemas.openxmlformats.org/officeDocument/2006/relationships/image" Target="../media/image26.pn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760720" cy="8229600"/>
          </a:xfrm>
          <a:prstGeom prst="rect">
            <a:avLst/>
          </a:prstGeom>
        </p:spPr>
      </p:pic>
      <p:sp>
        <p:nvSpPr>
          <p:cNvPr id="3" name="Text 0"/>
          <p:cNvSpPr/>
          <p:nvPr/>
        </p:nvSpPr>
        <p:spPr>
          <a:xfrm>
            <a:off x="6280190" y="3408878"/>
            <a:ext cx="5670590" cy="708779"/>
          </a:xfrm>
          <a:prstGeom prst="rect">
            <a:avLst/>
          </a:prstGeom>
          <a:noFill/>
          <a:ln/>
        </p:spPr>
        <p:txBody>
          <a:bodyPr wrap="none" lIns="0" tIns="0" rIns="0" bIns="0" rtlCol="0" anchor="t"/>
          <a:lstStyle/>
          <a:p>
            <a:pPr marL="0" indent="0" algn="l">
              <a:lnSpc>
                <a:spcPts val="5550"/>
              </a:lnSpc>
              <a:buNone/>
            </a:pPr>
            <a:r>
              <a:rPr lang="en-US" sz="4450" dirty="0">
                <a:solidFill>
                  <a:srgbClr val="403011"/>
                </a:solidFill>
                <a:latin typeface="Brygada 1918 Semi Bold" pitchFamily="34" charset="0"/>
                <a:ea typeface="Brygada 1918 Semi Bold" pitchFamily="34" charset="-122"/>
                <a:cs typeface="Brygada 1918 Semi Bold" pitchFamily="34" charset="-120"/>
              </a:rPr>
              <a:t>Sharing the Shield</a:t>
            </a:r>
            <a:endParaRPr lang="en-US" sz="4450" dirty="0"/>
          </a:p>
        </p:txBody>
      </p:sp>
      <p:sp>
        <p:nvSpPr>
          <p:cNvPr id="4" name="Text 1"/>
          <p:cNvSpPr/>
          <p:nvPr/>
        </p:nvSpPr>
        <p:spPr>
          <a:xfrm>
            <a:off x="6280190" y="4457819"/>
            <a:ext cx="7556421" cy="362903"/>
          </a:xfrm>
          <a:prstGeom prst="rect">
            <a:avLst/>
          </a:prstGeom>
          <a:noFill/>
          <a:ln/>
        </p:spPr>
        <p:txBody>
          <a:bodyPr wrap="none" lIns="0" tIns="0" rIns="0" bIns="0" rtlCol="0" anchor="t"/>
          <a:lstStyle/>
          <a:p>
            <a:pPr marL="0" indent="0" algn="l">
              <a:lnSpc>
                <a:spcPts val="2850"/>
              </a:lnSpc>
              <a:buNone/>
            </a:pPr>
            <a:r>
              <a:rPr lang="en-US" sz="1750" dirty="0">
                <a:solidFill>
                  <a:srgbClr val="403011"/>
                </a:solidFill>
                <a:latin typeface="Brygada 1918" pitchFamily="34" charset="0"/>
                <a:ea typeface="Brygada 1918" pitchFamily="34" charset="-122"/>
                <a:cs typeface="Brygada 1918" pitchFamily="34" charset="-120"/>
              </a:rPr>
              <a:t>Mastering the Art and Science of Cyber Threat Intelligence Exchange</a:t>
            </a:r>
            <a:endParaRPr lang="en-US" sz="1750" dirty="0"/>
          </a:p>
        </p:txBody>
      </p:sp>
      <p:sp>
        <p:nvSpPr>
          <p:cNvPr id="5" name="TextBox 4">
            <a:extLst>
              <a:ext uri="{FF2B5EF4-FFF2-40B4-BE49-F238E27FC236}">
                <a16:creationId xmlns:a16="http://schemas.microsoft.com/office/drawing/2014/main" id="{A2ABBCC9-921D-50B0-C847-65A9986B9C2E}"/>
              </a:ext>
            </a:extLst>
          </p:cNvPr>
          <p:cNvSpPr txBox="1"/>
          <p:nvPr/>
        </p:nvSpPr>
        <p:spPr>
          <a:xfrm>
            <a:off x="10523621" y="6956730"/>
            <a:ext cx="3922295" cy="1200329"/>
          </a:xfrm>
          <a:prstGeom prst="rect">
            <a:avLst/>
          </a:prstGeom>
          <a:noFill/>
        </p:spPr>
        <p:txBody>
          <a:bodyPr wrap="square" rtlCol="0">
            <a:spAutoFit/>
          </a:bodyPr>
          <a:lstStyle/>
          <a:p>
            <a:r>
              <a:rPr lang="en-US" dirty="0">
                <a:latin typeface="Brygada 1918" panose="020B0604020202020204" charset="0"/>
                <a:ea typeface="Brygada 1918" panose="020B0604020202020204" charset="0"/>
              </a:rPr>
              <a:t>Presenters: Nancy Lopez-Zapata</a:t>
            </a:r>
          </a:p>
          <a:p>
            <a:r>
              <a:rPr lang="en-US" dirty="0">
                <a:latin typeface="Brygada 1918" panose="020B0604020202020204" charset="0"/>
                <a:ea typeface="Brygada 1918" panose="020B0604020202020204" charset="0"/>
              </a:rPr>
              <a:t>James Matthews</a:t>
            </a:r>
          </a:p>
          <a:p>
            <a:r>
              <a:rPr lang="en-US" dirty="0">
                <a:latin typeface="Brygada 1918" panose="020B0604020202020204" charset="0"/>
                <a:ea typeface="Brygada 1918" panose="020B0604020202020204" charset="0"/>
              </a:rPr>
              <a:t>ISSA Raleigh Chapter </a:t>
            </a:r>
          </a:p>
          <a:p>
            <a:r>
              <a:rPr lang="en-US" dirty="0">
                <a:latin typeface="Brygada 1918" panose="020B0604020202020204" charset="0"/>
                <a:ea typeface="Brygada 1918" panose="020B0604020202020204" charset="0"/>
              </a:rPr>
              <a:t>November 6, 2025</a:t>
            </a:r>
          </a:p>
        </p:txBody>
      </p:sp>
      <p:sp>
        <p:nvSpPr>
          <p:cNvPr id="6" name="Rectangle 1">
            <a:extLst>
              <a:ext uri="{FF2B5EF4-FFF2-40B4-BE49-F238E27FC236}">
                <a16:creationId xmlns:a16="http://schemas.microsoft.com/office/drawing/2014/main" id="{45EDB326-8D96-A889-E79B-6F4FE4523351}"/>
              </a:ext>
            </a:extLst>
          </p:cNvPr>
          <p:cNvSpPr>
            <a:spLocks noChangeArrowheads="1"/>
          </p:cNvSpPr>
          <p:nvPr/>
        </p:nvSpPr>
        <p:spPr bwMode="auto">
          <a:xfrm>
            <a:off x="0" y="0"/>
            <a:ext cx="146304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8" name="Rectangle 2">
            <a:extLst>
              <a:ext uri="{FF2B5EF4-FFF2-40B4-BE49-F238E27FC236}">
                <a16:creationId xmlns:a16="http://schemas.microsoft.com/office/drawing/2014/main" id="{29AF77E9-2D6E-E774-7C6D-D72FF7F66637}"/>
              </a:ext>
            </a:extLst>
          </p:cNvPr>
          <p:cNvSpPr>
            <a:spLocks noChangeArrowheads="1"/>
          </p:cNvSpPr>
          <p:nvPr/>
        </p:nvSpPr>
        <p:spPr bwMode="auto">
          <a:xfrm>
            <a:off x="152400" y="152400"/>
            <a:ext cx="146304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10" name="Picture 9" descr="A blue text on a black background&#10;&#10;AI-generated content may be incorrect.">
            <a:extLst>
              <a:ext uri="{FF2B5EF4-FFF2-40B4-BE49-F238E27FC236}">
                <a16:creationId xmlns:a16="http://schemas.microsoft.com/office/drawing/2014/main" id="{36CF4A09-B2E3-A275-EB48-C23203924E8C}"/>
              </a:ext>
            </a:extLst>
          </p:cNvPr>
          <p:cNvPicPr>
            <a:picLocks noChangeAspect="1"/>
          </p:cNvPicPr>
          <p:nvPr/>
        </p:nvPicPr>
        <p:blipFill>
          <a:blip r:embed="rId4"/>
          <a:stretch>
            <a:fillRect/>
          </a:stretch>
        </p:blipFill>
        <p:spPr>
          <a:xfrm>
            <a:off x="7997815" y="7253637"/>
            <a:ext cx="1743733" cy="606516"/>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8869680" y="0"/>
            <a:ext cx="5760720" cy="8230314"/>
          </a:xfrm>
          <a:prstGeom prst="rect">
            <a:avLst/>
          </a:prstGeom>
        </p:spPr>
      </p:pic>
      <p:sp>
        <p:nvSpPr>
          <p:cNvPr id="3" name="Text 0"/>
          <p:cNvSpPr/>
          <p:nvPr/>
        </p:nvSpPr>
        <p:spPr>
          <a:xfrm>
            <a:off x="672108" y="222948"/>
            <a:ext cx="7799784" cy="1200388"/>
          </a:xfrm>
          <a:prstGeom prst="rect">
            <a:avLst/>
          </a:prstGeom>
          <a:noFill/>
          <a:ln/>
        </p:spPr>
        <p:txBody>
          <a:bodyPr wrap="square" lIns="0" tIns="0" rIns="0" bIns="0" rtlCol="0" anchor="t"/>
          <a:lstStyle/>
          <a:p>
            <a:pPr marL="0" indent="0" algn="l">
              <a:lnSpc>
                <a:spcPts val="4700"/>
              </a:lnSpc>
              <a:buNone/>
            </a:pPr>
            <a:r>
              <a:rPr lang="en-US" sz="3750" dirty="0">
                <a:solidFill>
                  <a:srgbClr val="403011"/>
                </a:solidFill>
                <a:latin typeface="Brygada 1918 Semi Bold" pitchFamily="34" charset="0"/>
                <a:ea typeface="Brygada 1918 Semi Bold" pitchFamily="34" charset="-122"/>
                <a:cs typeface="Brygada 1918 Semi Bold" pitchFamily="34" charset="-120"/>
              </a:rPr>
              <a:t>The Language of Threat Intelligence</a:t>
            </a:r>
            <a:endParaRPr lang="en-US" sz="3750" dirty="0"/>
          </a:p>
        </p:txBody>
      </p:sp>
      <p:pic>
        <p:nvPicPr>
          <p:cNvPr id="4" name="Image 1" descr="preencoded.png"/>
          <p:cNvPicPr>
            <a:picLocks noChangeAspect="1"/>
          </p:cNvPicPr>
          <p:nvPr/>
        </p:nvPicPr>
        <p:blipFill>
          <a:blip r:embed="rId4"/>
          <a:stretch>
            <a:fillRect/>
          </a:stretch>
        </p:blipFill>
        <p:spPr>
          <a:xfrm>
            <a:off x="672108" y="1850434"/>
            <a:ext cx="960239" cy="2098238"/>
          </a:xfrm>
          <a:prstGeom prst="rect">
            <a:avLst/>
          </a:prstGeom>
        </p:spPr>
      </p:pic>
      <p:sp>
        <p:nvSpPr>
          <p:cNvPr id="5" name="Text 1"/>
          <p:cNvSpPr/>
          <p:nvPr/>
        </p:nvSpPr>
        <p:spPr>
          <a:xfrm>
            <a:off x="1824394" y="1866543"/>
            <a:ext cx="2400776" cy="300038"/>
          </a:xfrm>
          <a:prstGeom prst="rect">
            <a:avLst/>
          </a:prstGeom>
          <a:noFill/>
          <a:ln/>
        </p:spPr>
        <p:txBody>
          <a:bodyPr wrap="none" lIns="0" tIns="0" rIns="0" bIns="0" rtlCol="0" anchor="t"/>
          <a:lstStyle/>
          <a:p>
            <a:pPr marL="0" indent="0" algn="l">
              <a:lnSpc>
                <a:spcPts val="2350"/>
              </a:lnSpc>
              <a:buNone/>
            </a:pPr>
            <a:r>
              <a:rPr lang="en-US" sz="1850" dirty="0">
                <a:solidFill>
                  <a:srgbClr val="403011"/>
                </a:solidFill>
                <a:latin typeface="Brygada 1918 Semi Bold" pitchFamily="34" charset="0"/>
                <a:ea typeface="Brygada 1918 Semi Bold" pitchFamily="34" charset="-122"/>
                <a:cs typeface="Brygada 1918 Semi Bold" pitchFamily="34" charset="-120"/>
              </a:rPr>
              <a:t>STIX 2.1</a:t>
            </a:r>
            <a:endParaRPr lang="en-US" sz="1850" dirty="0"/>
          </a:p>
        </p:txBody>
      </p:sp>
      <p:sp>
        <p:nvSpPr>
          <p:cNvPr id="6" name="Text 2"/>
          <p:cNvSpPr/>
          <p:nvPr/>
        </p:nvSpPr>
        <p:spPr>
          <a:xfrm>
            <a:off x="1824395" y="2120613"/>
            <a:ext cx="7045285" cy="921544"/>
          </a:xfrm>
          <a:prstGeom prst="rect">
            <a:avLst/>
          </a:prstGeom>
          <a:noFill/>
          <a:ln/>
        </p:spPr>
        <p:txBody>
          <a:bodyPr wrap="square" lIns="0" tIns="0" rIns="0" bIns="0" rtlCol="0" anchor="t"/>
          <a:lstStyle/>
          <a:p>
            <a:pPr marL="0" indent="0" algn="l">
              <a:lnSpc>
                <a:spcPts val="2400"/>
              </a:lnSpc>
              <a:buNone/>
            </a:pPr>
            <a:r>
              <a:rPr lang="en-US" sz="1500" b="1" dirty="0">
                <a:solidFill>
                  <a:srgbClr val="403011"/>
                </a:solidFill>
                <a:latin typeface="Brygada 1918" pitchFamily="34" charset="0"/>
                <a:ea typeface="Brygada 1918" pitchFamily="34" charset="-122"/>
                <a:cs typeface="Brygada 1918" pitchFamily="34" charset="-120"/>
              </a:rPr>
              <a:t>Structured Threat Information </a:t>
            </a:r>
            <a:r>
              <a:rPr lang="en-US" sz="1500" b="1" dirty="0" err="1">
                <a:solidFill>
                  <a:srgbClr val="403011"/>
                </a:solidFill>
                <a:latin typeface="Brygada 1918" pitchFamily="34" charset="0"/>
                <a:ea typeface="Brygada 1918" pitchFamily="34" charset="-122"/>
                <a:cs typeface="Brygada 1918" pitchFamily="34" charset="-120"/>
              </a:rPr>
              <a:t>eXpression</a:t>
            </a:r>
            <a:r>
              <a:rPr lang="en-US" sz="1500" dirty="0">
                <a:solidFill>
                  <a:srgbClr val="403011"/>
                </a:solidFill>
                <a:latin typeface="Brygada 1918" pitchFamily="34" charset="0"/>
                <a:ea typeface="Brygada 1918" pitchFamily="34" charset="-122"/>
                <a:cs typeface="Brygada 1918" pitchFamily="34" charset="-120"/>
              </a:rPr>
              <a:t>: the common language for CTI. Encodes indicators, attack patterns, malware, campaigns, and threat actors with rich context.</a:t>
            </a:r>
          </a:p>
          <a:p>
            <a:pPr marL="0" indent="0" algn="l">
              <a:lnSpc>
                <a:spcPts val="2400"/>
              </a:lnSpc>
              <a:buNone/>
            </a:pPr>
            <a:endParaRPr lang="en-US" sz="1500" dirty="0"/>
          </a:p>
        </p:txBody>
      </p:sp>
      <p:pic>
        <p:nvPicPr>
          <p:cNvPr id="7" name="Image 2" descr="preencoded.png"/>
          <p:cNvPicPr>
            <a:picLocks noChangeAspect="1"/>
          </p:cNvPicPr>
          <p:nvPr/>
        </p:nvPicPr>
        <p:blipFill>
          <a:blip r:embed="rId5"/>
          <a:stretch>
            <a:fillRect/>
          </a:stretch>
        </p:blipFill>
        <p:spPr>
          <a:xfrm>
            <a:off x="672108" y="3861425"/>
            <a:ext cx="960239" cy="1770344"/>
          </a:xfrm>
          <a:prstGeom prst="rect">
            <a:avLst/>
          </a:prstGeom>
        </p:spPr>
      </p:pic>
      <p:sp>
        <p:nvSpPr>
          <p:cNvPr id="8" name="Text 3"/>
          <p:cNvSpPr/>
          <p:nvPr/>
        </p:nvSpPr>
        <p:spPr>
          <a:xfrm>
            <a:off x="1824394" y="3877789"/>
            <a:ext cx="2400776" cy="300038"/>
          </a:xfrm>
          <a:prstGeom prst="rect">
            <a:avLst/>
          </a:prstGeom>
          <a:noFill/>
          <a:ln/>
        </p:spPr>
        <p:txBody>
          <a:bodyPr wrap="none" lIns="0" tIns="0" rIns="0" bIns="0" rtlCol="0" anchor="t"/>
          <a:lstStyle/>
          <a:p>
            <a:pPr marL="0" indent="0" algn="l">
              <a:lnSpc>
                <a:spcPts val="2350"/>
              </a:lnSpc>
              <a:buNone/>
            </a:pPr>
            <a:r>
              <a:rPr lang="en-US" sz="1850" dirty="0">
                <a:solidFill>
                  <a:srgbClr val="403011"/>
                </a:solidFill>
                <a:latin typeface="Brygada 1918 Semi Bold" pitchFamily="34" charset="0"/>
                <a:ea typeface="Brygada 1918 Semi Bold" pitchFamily="34" charset="-122"/>
                <a:cs typeface="Brygada 1918 Semi Bold" pitchFamily="34" charset="-120"/>
              </a:rPr>
              <a:t>TAXII 2.1</a:t>
            </a:r>
            <a:endParaRPr lang="en-US" sz="1850" dirty="0"/>
          </a:p>
        </p:txBody>
      </p:sp>
      <p:sp>
        <p:nvSpPr>
          <p:cNvPr id="9" name="Text 4"/>
          <p:cNvSpPr/>
          <p:nvPr/>
        </p:nvSpPr>
        <p:spPr>
          <a:xfrm>
            <a:off x="1824395" y="4178472"/>
            <a:ext cx="6647498" cy="921544"/>
          </a:xfrm>
          <a:prstGeom prst="rect">
            <a:avLst/>
          </a:prstGeom>
          <a:noFill/>
          <a:ln/>
        </p:spPr>
        <p:txBody>
          <a:bodyPr wrap="square" lIns="0" tIns="0" rIns="0" bIns="0" rtlCol="0" anchor="t"/>
          <a:lstStyle/>
          <a:p>
            <a:pPr marL="0" indent="0" algn="l">
              <a:lnSpc>
                <a:spcPts val="2400"/>
              </a:lnSpc>
              <a:buNone/>
            </a:pPr>
            <a:r>
              <a:rPr lang="en-US" sz="1500" b="1" dirty="0">
                <a:solidFill>
                  <a:srgbClr val="403011"/>
                </a:solidFill>
                <a:latin typeface="Brygada 1918" pitchFamily="34" charset="0"/>
                <a:ea typeface="Brygada 1918" pitchFamily="34" charset="-122"/>
                <a:cs typeface="Brygada 1918" pitchFamily="34" charset="-120"/>
              </a:rPr>
              <a:t>Trusted Automated </a:t>
            </a:r>
            <a:r>
              <a:rPr lang="en-US" sz="1500" b="1" dirty="0" err="1">
                <a:solidFill>
                  <a:srgbClr val="403011"/>
                </a:solidFill>
                <a:latin typeface="Brygada 1918" pitchFamily="34" charset="0"/>
                <a:ea typeface="Brygada 1918" pitchFamily="34" charset="-122"/>
                <a:cs typeface="Brygada 1918" pitchFamily="34" charset="-120"/>
              </a:rPr>
              <a:t>eXchange</a:t>
            </a:r>
            <a:r>
              <a:rPr lang="en-US" sz="1500" dirty="0">
                <a:solidFill>
                  <a:srgbClr val="403011"/>
                </a:solidFill>
                <a:latin typeface="Brygada 1918" pitchFamily="34" charset="0"/>
                <a:ea typeface="Brygada 1918" pitchFamily="34" charset="-122"/>
                <a:cs typeface="Brygada 1918" pitchFamily="34" charset="-120"/>
              </a:rPr>
              <a:t>: the delivery system (clients &amp; servers). Secure highway for machine-to-machine sharing, enabling real-time automated intelligence pipelines. It’s the plumbing that makes real-time sharing feasible. </a:t>
            </a:r>
            <a:endParaRPr lang="en-US" sz="1500" dirty="0"/>
          </a:p>
        </p:txBody>
      </p:sp>
      <p:pic>
        <p:nvPicPr>
          <p:cNvPr id="10" name="Image 3" descr="preencoded.png"/>
          <p:cNvPicPr>
            <a:picLocks noChangeAspect="1"/>
          </p:cNvPicPr>
          <p:nvPr/>
        </p:nvPicPr>
        <p:blipFill>
          <a:blip r:embed="rId6"/>
          <a:stretch>
            <a:fillRect/>
          </a:stretch>
        </p:blipFill>
        <p:spPr>
          <a:xfrm>
            <a:off x="672108" y="5591203"/>
            <a:ext cx="960239" cy="1568260"/>
          </a:xfrm>
          <a:prstGeom prst="rect">
            <a:avLst/>
          </a:prstGeom>
        </p:spPr>
      </p:pic>
      <p:sp>
        <p:nvSpPr>
          <p:cNvPr id="11" name="Text 5"/>
          <p:cNvSpPr/>
          <p:nvPr/>
        </p:nvSpPr>
        <p:spPr>
          <a:xfrm>
            <a:off x="1824394" y="5631769"/>
            <a:ext cx="2400776" cy="300038"/>
          </a:xfrm>
          <a:prstGeom prst="rect">
            <a:avLst/>
          </a:prstGeom>
          <a:noFill/>
          <a:ln/>
        </p:spPr>
        <p:txBody>
          <a:bodyPr wrap="none" lIns="0" tIns="0" rIns="0" bIns="0" rtlCol="0" anchor="t"/>
          <a:lstStyle/>
          <a:p>
            <a:pPr marL="0" indent="0" algn="l">
              <a:lnSpc>
                <a:spcPts val="2350"/>
              </a:lnSpc>
              <a:buNone/>
            </a:pPr>
            <a:r>
              <a:rPr lang="en-US" sz="1850" dirty="0">
                <a:solidFill>
                  <a:srgbClr val="403011"/>
                </a:solidFill>
                <a:latin typeface="Brygada 1918 Semi Bold" pitchFamily="34" charset="0"/>
                <a:ea typeface="Brygada 1918 Semi Bold" pitchFamily="34" charset="-122"/>
                <a:cs typeface="Brygada 1918 Semi Bold" pitchFamily="34" charset="-120"/>
              </a:rPr>
              <a:t>Open Tools</a:t>
            </a:r>
            <a:endParaRPr lang="en-US" sz="1850" dirty="0"/>
          </a:p>
        </p:txBody>
      </p:sp>
      <p:sp>
        <p:nvSpPr>
          <p:cNvPr id="12" name="Text 6"/>
          <p:cNvSpPr/>
          <p:nvPr/>
        </p:nvSpPr>
        <p:spPr>
          <a:xfrm>
            <a:off x="1824394" y="5917262"/>
            <a:ext cx="7407837" cy="1028865"/>
          </a:xfrm>
          <a:prstGeom prst="rect">
            <a:avLst/>
          </a:prstGeom>
          <a:noFill/>
          <a:ln/>
        </p:spPr>
        <p:txBody>
          <a:bodyPr wrap="square" lIns="0" tIns="0" rIns="0" bIns="0" rtlCol="0" anchor="t"/>
          <a:lstStyle/>
          <a:p>
            <a:pPr marL="0" indent="0" algn="l">
              <a:lnSpc>
                <a:spcPts val="2400"/>
              </a:lnSpc>
              <a:buNone/>
            </a:pPr>
            <a:r>
              <a:rPr lang="en-US" sz="1500" b="1" dirty="0">
                <a:solidFill>
                  <a:srgbClr val="403011"/>
                </a:solidFill>
                <a:latin typeface="Brygada 1918" pitchFamily="34" charset="0"/>
                <a:ea typeface="Brygada 1918" pitchFamily="34" charset="-122"/>
                <a:cs typeface="Brygada 1918" pitchFamily="34" charset="-120"/>
              </a:rPr>
              <a:t>Malware Indicators Sharing Platform (MISP), YARA rules, Sigma queries: </a:t>
            </a:r>
            <a:r>
              <a:rPr lang="en-US" sz="1500" dirty="0">
                <a:solidFill>
                  <a:srgbClr val="403011"/>
                </a:solidFill>
                <a:latin typeface="Brygada 1918" pitchFamily="34" charset="0"/>
                <a:ea typeface="Brygada 1918" pitchFamily="34" charset="-122"/>
                <a:cs typeface="Brygada 1918" pitchFamily="34" charset="-120"/>
              </a:rPr>
              <a:t>Community-driven tools that translate intel into directly usable detection logic.</a:t>
            </a:r>
            <a:endParaRPr lang="en-US" sz="1500" dirty="0"/>
          </a:p>
        </p:txBody>
      </p:sp>
      <p:sp>
        <p:nvSpPr>
          <p:cNvPr id="13" name="Text 7"/>
          <p:cNvSpPr/>
          <p:nvPr/>
        </p:nvSpPr>
        <p:spPr>
          <a:xfrm>
            <a:off x="672108" y="7366336"/>
            <a:ext cx="8560123" cy="614363"/>
          </a:xfrm>
          <a:prstGeom prst="rect">
            <a:avLst/>
          </a:prstGeom>
          <a:noFill/>
          <a:ln/>
        </p:spPr>
        <p:txBody>
          <a:bodyPr wrap="square" lIns="0" tIns="0" rIns="0" bIns="0" rtlCol="0" anchor="t"/>
          <a:lstStyle/>
          <a:p>
            <a:pPr marL="0" indent="0" algn="l">
              <a:lnSpc>
                <a:spcPts val="2400"/>
              </a:lnSpc>
              <a:buNone/>
            </a:pPr>
            <a:r>
              <a:rPr lang="en-US" sz="1600" dirty="0">
                <a:solidFill>
                  <a:srgbClr val="403011"/>
                </a:solidFill>
                <a:latin typeface="Brygada 1918" pitchFamily="34" charset="0"/>
                <a:ea typeface="Brygada 1918" pitchFamily="34" charset="-122"/>
                <a:cs typeface="Brygada 1918" pitchFamily="34" charset="-120"/>
              </a:rPr>
              <a:t>With STIX/TAXII, one analyst's discovery can traverse the pipeline and land in another's detection stack within seconds, completed with all structured context.</a:t>
            </a:r>
            <a:endParaRPr lang="en-US" sz="1600" dirty="0"/>
          </a:p>
        </p:txBody>
      </p:sp>
      <p:sp>
        <p:nvSpPr>
          <p:cNvPr id="14" name="TextBox 13">
            <a:extLst>
              <a:ext uri="{FF2B5EF4-FFF2-40B4-BE49-F238E27FC236}">
                <a16:creationId xmlns:a16="http://schemas.microsoft.com/office/drawing/2014/main" id="{3136978D-62C7-69C4-CE27-DFFB5F235450}"/>
              </a:ext>
            </a:extLst>
          </p:cNvPr>
          <p:cNvSpPr txBox="1"/>
          <p:nvPr/>
        </p:nvSpPr>
        <p:spPr>
          <a:xfrm>
            <a:off x="2302042" y="3049269"/>
            <a:ext cx="6793832" cy="646331"/>
          </a:xfrm>
          <a:prstGeom prst="rect">
            <a:avLst/>
          </a:prstGeom>
          <a:noFill/>
        </p:spPr>
        <p:txBody>
          <a:bodyPr wrap="square" rtlCol="0">
            <a:spAutoFit/>
          </a:bodyPr>
          <a:lstStyle/>
          <a:p>
            <a:r>
              <a:rPr lang="en-US" sz="1200" dirty="0">
                <a:latin typeface="Brygada 1918" panose="020B0604020202020204" charset="0"/>
                <a:ea typeface="Brygada 1918" panose="020B0604020202020204" charset="0"/>
              </a:rPr>
              <a:t>Example of objects for things (package): “IP address 5.6.7.8 was observed as a command-and-control server used by Malware X, associated with the campaign ‘Holiday Hack,’ and the attackers used ATT&amp;CK technique T1048 (Exfiltration over Alternate Protocol) to steal data.” </a:t>
            </a:r>
            <a:endParaRPr lang="en-US" dirty="0"/>
          </a:p>
        </p:txBody>
      </p:sp>
      <p:sp>
        <p:nvSpPr>
          <p:cNvPr id="15" name="TextBox 14">
            <a:extLst>
              <a:ext uri="{FF2B5EF4-FFF2-40B4-BE49-F238E27FC236}">
                <a16:creationId xmlns:a16="http://schemas.microsoft.com/office/drawing/2014/main" id="{131F0294-A157-2883-DF2A-7DA3F8B3C6B5}"/>
              </a:ext>
            </a:extLst>
          </p:cNvPr>
          <p:cNvSpPr txBox="1"/>
          <p:nvPr/>
        </p:nvSpPr>
        <p:spPr>
          <a:xfrm>
            <a:off x="5603187" y="1561407"/>
            <a:ext cx="5189621" cy="369332"/>
          </a:xfrm>
          <a:prstGeom prst="rect">
            <a:avLst/>
          </a:prstGeom>
          <a:noFill/>
        </p:spPr>
        <p:txBody>
          <a:bodyPr wrap="square" rtlCol="0">
            <a:spAutoFit/>
          </a:bodyPr>
          <a:lstStyle/>
          <a:p>
            <a:r>
              <a:rPr lang="en-US" b="1" u="sng" dirty="0">
                <a:hlinkClick r:id="rId7" tooltip="Protected by Outlook: https://www.youtube.com/watch?v=L7Ykky6Ntd0. Click or tap to follow the link."/>
              </a:rPr>
              <a:t>UTUBE: What Are STIX/TAXII?</a:t>
            </a:r>
            <a:endParaRPr lang="en-US"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Text 0"/>
          <p:cNvSpPr/>
          <p:nvPr/>
        </p:nvSpPr>
        <p:spPr>
          <a:xfrm>
            <a:off x="654725" y="514469"/>
            <a:ext cx="5333524" cy="584597"/>
          </a:xfrm>
          <a:prstGeom prst="rect">
            <a:avLst/>
          </a:prstGeom>
          <a:noFill/>
          <a:ln/>
        </p:spPr>
        <p:txBody>
          <a:bodyPr wrap="none" lIns="0" tIns="0" rIns="0" bIns="0" rtlCol="0" anchor="t"/>
          <a:lstStyle/>
          <a:p>
            <a:pPr marL="0" indent="0" algn="l">
              <a:lnSpc>
                <a:spcPts val="4600"/>
              </a:lnSpc>
              <a:buNone/>
            </a:pPr>
            <a:r>
              <a:rPr lang="en-US" sz="3650" dirty="0">
                <a:solidFill>
                  <a:srgbClr val="403011"/>
                </a:solidFill>
                <a:latin typeface="Brygada 1918 Semi Bold" pitchFamily="34" charset="0"/>
                <a:ea typeface="Brygada 1918 Semi Bold" pitchFamily="34" charset="-122"/>
                <a:cs typeface="Brygada 1918 Semi Bold" pitchFamily="34" charset="-120"/>
              </a:rPr>
              <a:t>How to Share Effectively</a:t>
            </a:r>
            <a:endParaRPr lang="en-US" sz="3650" dirty="0"/>
          </a:p>
        </p:txBody>
      </p:sp>
      <p:sp>
        <p:nvSpPr>
          <p:cNvPr id="3" name="Shape 1"/>
          <p:cNvSpPr/>
          <p:nvPr/>
        </p:nvSpPr>
        <p:spPr>
          <a:xfrm>
            <a:off x="630661" y="1245240"/>
            <a:ext cx="13320951" cy="1422678"/>
          </a:xfrm>
          <a:prstGeom prst="roundRect">
            <a:avLst>
              <a:gd name="adj" fmla="val 19725"/>
            </a:avLst>
          </a:prstGeom>
          <a:solidFill>
            <a:srgbClr val="F6EBD4"/>
          </a:solidFill>
          <a:ln w="22860">
            <a:solidFill>
              <a:srgbClr val="626C3B"/>
            </a:solidFill>
            <a:prstDash val="solid"/>
          </a:ln>
        </p:spPr>
        <p:txBody>
          <a:bodyPr/>
          <a:lstStyle/>
          <a:p>
            <a:endParaRPr lang="en-US"/>
          </a:p>
        </p:txBody>
      </p:sp>
      <p:sp>
        <p:nvSpPr>
          <p:cNvPr id="4" name="Shape 2"/>
          <p:cNvSpPr/>
          <p:nvPr/>
        </p:nvSpPr>
        <p:spPr>
          <a:xfrm>
            <a:off x="678593" y="1269122"/>
            <a:ext cx="748308" cy="1376958"/>
          </a:xfrm>
          <a:prstGeom prst="roundRect">
            <a:avLst>
              <a:gd name="adj" fmla="val 33835"/>
            </a:avLst>
          </a:prstGeom>
          <a:solidFill>
            <a:srgbClr val="626C3B"/>
          </a:solidFill>
          <a:ln/>
        </p:spPr>
        <p:txBody>
          <a:bodyPr/>
          <a:lstStyle/>
          <a:p>
            <a:endParaRPr lang="en-US"/>
          </a:p>
        </p:txBody>
      </p:sp>
      <p:sp>
        <p:nvSpPr>
          <p:cNvPr id="5" name="Text 3"/>
          <p:cNvSpPr/>
          <p:nvPr/>
        </p:nvSpPr>
        <p:spPr>
          <a:xfrm>
            <a:off x="907613" y="2009061"/>
            <a:ext cx="280511" cy="350758"/>
          </a:xfrm>
          <a:prstGeom prst="rect">
            <a:avLst/>
          </a:prstGeom>
          <a:noFill/>
          <a:ln/>
        </p:spPr>
        <p:txBody>
          <a:bodyPr wrap="none" lIns="0" tIns="0" rIns="0" bIns="0" rtlCol="0" anchor="t"/>
          <a:lstStyle/>
          <a:p>
            <a:pPr marL="0" indent="0" algn="l">
              <a:lnSpc>
                <a:spcPts val="2200"/>
              </a:lnSpc>
              <a:buNone/>
            </a:pPr>
            <a:r>
              <a:rPr lang="en-US" sz="2200" dirty="0">
                <a:solidFill>
                  <a:srgbClr val="FFFFFF"/>
                </a:solidFill>
                <a:latin typeface="Brygada 1918 Semi Bold" pitchFamily="34" charset="0"/>
                <a:ea typeface="Brygada 1918 Semi Bold" pitchFamily="34" charset="-122"/>
                <a:cs typeface="Brygada 1918 Semi Bold" pitchFamily="34" charset="-120"/>
              </a:rPr>
              <a:t>1</a:t>
            </a:r>
            <a:endParaRPr lang="en-US" sz="2200" dirty="0"/>
          </a:p>
        </p:txBody>
      </p:sp>
      <p:sp>
        <p:nvSpPr>
          <p:cNvPr id="6" name="Text 4"/>
          <p:cNvSpPr/>
          <p:nvPr/>
        </p:nvSpPr>
        <p:spPr>
          <a:xfrm>
            <a:off x="1612940" y="1683068"/>
            <a:ext cx="3146108" cy="292298"/>
          </a:xfrm>
          <a:prstGeom prst="rect">
            <a:avLst/>
          </a:prstGeom>
          <a:noFill/>
          <a:ln/>
        </p:spPr>
        <p:txBody>
          <a:bodyPr wrap="none" lIns="0" tIns="0" rIns="0" bIns="0" rtlCol="0" anchor="t"/>
          <a:lstStyle/>
          <a:p>
            <a:pPr marL="0" indent="0" algn="l">
              <a:lnSpc>
                <a:spcPts val="2300"/>
              </a:lnSpc>
              <a:buNone/>
            </a:pPr>
            <a:r>
              <a:rPr lang="en-US" sz="1800" dirty="0">
                <a:solidFill>
                  <a:srgbClr val="403011"/>
                </a:solidFill>
                <a:latin typeface="Brygada 1918 Semi Bold" pitchFamily="34" charset="0"/>
                <a:ea typeface="Brygada 1918 Semi Bold" pitchFamily="34" charset="-122"/>
                <a:cs typeface="Brygada 1918 Semi Bold" pitchFamily="34" charset="-120"/>
              </a:rPr>
              <a:t>Sector-Specific ISACs/ISAOs</a:t>
            </a:r>
            <a:endParaRPr lang="en-US" sz="1800" dirty="0"/>
          </a:p>
        </p:txBody>
      </p:sp>
      <p:sp>
        <p:nvSpPr>
          <p:cNvPr id="7" name="Text 5"/>
          <p:cNvSpPr/>
          <p:nvPr/>
        </p:nvSpPr>
        <p:spPr>
          <a:xfrm>
            <a:off x="1612940" y="1992067"/>
            <a:ext cx="12339876" cy="598408"/>
          </a:xfrm>
          <a:prstGeom prst="rect">
            <a:avLst/>
          </a:prstGeom>
          <a:noFill/>
          <a:ln/>
        </p:spPr>
        <p:txBody>
          <a:bodyPr wrap="square" lIns="0" tIns="0" rIns="0" bIns="0" rtlCol="0" anchor="t"/>
          <a:lstStyle/>
          <a:p>
            <a:pPr marL="0" indent="0" algn="l">
              <a:lnSpc>
                <a:spcPts val="2350"/>
              </a:lnSpc>
              <a:buNone/>
            </a:pPr>
            <a:r>
              <a:rPr lang="en-US" sz="1450" dirty="0">
                <a:solidFill>
                  <a:srgbClr val="403011"/>
                </a:solidFill>
                <a:latin typeface="Brygada 1918" pitchFamily="34" charset="0"/>
                <a:ea typeface="Brygada 1918" pitchFamily="34" charset="-122"/>
                <a:cs typeface="Brygada 1918" pitchFamily="34" charset="-120"/>
              </a:rPr>
              <a:t>Industry-specific trust groups (FS-ISAC for finance, MS-ISAC for government). All 100 NC counties access MS-ISAC's 24/7 monitoring and threat advisories through CIS partnership.</a:t>
            </a:r>
            <a:endParaRPr lang="en-US" sz="1450" dirty="0"/>
          </a:p>
        </p:txBody>
      </p:sp>
      <p:sp>
        <p:nvSpPr>
          <p:cNvPr id="8" name="Shape 6"/>
          <p:cNvSpPr/>
          <p:nvPr/>
        </p:nvSpPr>
        <p:spPr>
          <a:xfrm>
            <a:off x="654725" y="2837974"/>
            <a:ext cx="13320951" cy="1422678"/>
          </a:xfrm>
          <a:prstGeom prst="roundRect">
            <a:avLst>
              <a:gd name="adj" fmla="val 19725"/>
            </a:avLst>
          </a:prstGeom>
          <a:solidFill>
            <a:srgbClr val="F6EBD4"/>
          </a:solidFill>
          <a:ln w="22860">
            <a:solidFill>
              <a:srgbClr val="83792E"/>
            </a:solidFill>
            <a:prstDash val="solid"/>
          </a:ln>
        </p:spPr>
        <p:txBody>
          <a:bodyPr/>
          <a:lstStyle/>
          <a:p>
            <a:endParaRPr lang="en-US"/>
          </a:p>
        </p:txBody>
      </p:sp>
      <p:sp>
        <p:nvSpPr>
          <p:cNvPr id="9" name="Shape 7"/>
          <p:cNvSpPr/>
          <p:nvPr/>
        </p:nvSpPr>
        <p:spPr>
          <a:xfrm>
            <a:off x="716885" y="2853823"/>
            <a:ext cx="748308" cy="1376958"/>
          </a:xfrm>
          <a:prstGeom prst="roundRect">
            <a:avLst>
              <a:gd name="adj" fmla="val 33835"/>
            </a:avLst>
          </a:prstGeom>
          <a:solidFill>
            <a:srgbClr val="83792E"/>
          </a:solidFill>
          <a:ln/>
        </p:spPr>
        <p:txBody>
          <a:bodyPr/>
          <a:lstStyle/>
          <a:p>
            <a:endParaRPr lang="en-US"/>
          </a:p>
        </p:txBody>
      </p:sp>
      <p:sp>
        <p:nvSpPr>
          <p:cNvPr id="10" name="Text 8"/>
          <p:cNvSpPr/>
          <p:nvPr/>
        </p:nvSpPr>
        <p:spPr>
          <a:xfrm>
            <a:off x="907613" y="3618786"/>
            <a:ext cx="280511" cy="350758"/>
          </a:xfrm>
          <a:prstGeom prst="rect">
            <a:avLst/>
          </a:prstGeom>
          <a:noFill/>
          <a:ln/>
        </p:spPr>
        <p:txBody>
          <a:bodyPr wrap="none" lIns="0" tIns="0" rIns="0" bIns="0" rtlCol="0" anchor="t"/>
          <a:lstStyle/>
          <a:p>
            <a:pPr marL="0" indent="0" algn="l">
              <a:lnSpc>
                <a:spcPts val="2200"/>
              </a:lnSpc>
              <a:buNone/>
            </a:pPr>
            <a:r>
              <a:rPr lang="en-US" sz="2200" dirty="0">
                <a:solidFill>
                  <a:srgbClr val="FFFFFF"/>
                </a:solidFill>
                <a:latin typeface="Brygada 1918 Semi Bold" pitchFamily="34" charset="0"/>
                <a:ea typeface="Brygada 1918 Semi Bold" pitchFamily="34" charset="-122"/>
                <a:cs typeface="Brygada 1918 Semi Bold" pitchFamily="34" charset="-120"/>
              </a:rPr>
              <a:t>2</a:t>
            </a:r>
            <a:endParaRPr lang="en-US" sz="2200" dirty="0"/>
          </a:p>
        </p:txBody>
      </p:sp>
      <p:sp>
        <p:nvSpPr>
          <p:cNvPr id="11" name="Text 9"/>
          <p:cNvSpPr/>
          <p:nvPr/>
        </p:nvSpPr>
        <p:spPr>
          <a:xfrm>
            <a:off x="1612940" y="3292793"/>
            <a:ext cx="2870121" cy="292298"/>
          </a:xfrm>
          <a:prstGeom prst="rect">
            <a:avLst/>
          </a:prstGeom>
          <a:noFill/>
          <a:ln/>
        </p:spPr>
        <p:txBody>
          <a:bodyPr wrap="none" lIns="0" tIns="0" rIns="0" bIns="0" rtlCol="0" anchor="t"/>
          <a:lstStyle/>
          <a:p>
            <a:pPr marL="0" indent="0" algn="l">
              <a:lnSpc>
                <a:spcPts val="2300"/>
              </a:lnSpc>
              <a:buNone/>
            </a:pPr>
            <a:r>
              <a:rPr lang="en-US" sz="1800" dirty="0">
                <a:solidFill>
                  <a:srgbClr val="403011"/>
                </a:solidFill>
                <a:latin typeface="Brygada 1918 Semi Bold" pitchFamily="34" charset="0"/>
                <a:ea typeface="Brygada 1918 Semi Bold" pitchFamily="34" charset="-122"/>
                <a:cs typeface="Brygada 1918 Semi Bold" pitchFamily="34" charset="-120"/>
              </a:rPr>
              <a:t>Vendor Intelligence Feeds</a:t>
            </a:r>
            <a:endParaRPr lang="en-US" sz="1800" dirty="0"/>
          </a:p>
        </p:txBody>
      </p:sp>
      <p:sp>
        <p:nvSpPr>
          <p:cNvPr id="12" name="Text 10"/>
          <p:cNvSpPr/>
          <p:nvPr/>
        </p:nvSpPr>
        <p:spPr>
          <a:xfrm>
            <a:off x="1612940" y="3608697"/>
            <a:ext cx="12339876" cy="598408"/>
          </a:xfrm>
          <a:prstGeom prst="rect">
            <a:avLst/>
          </a:prstGeom>
          <a:noFill/>
          <a:ln/>
        </p:spPr>
        <p:txBody>
          <a:bodyPr wrap="square" lIns="0" tIns="0" rIns="0" bIns="0" rtlCol="0" anchor="t"/>
          <a:lstStyle/>
          <a:p>
            <a:pPr marL="0" indent="0" algn="l">
              <a:lnSpc>
                <a:spcPts val="2350"/>
              </a:lnSpc>
              <a:buNone/>
            </a:pPr>
            <a:r>
              <a:rPr lang="en-US" sz="1450" dirty="0">
                <a:solidFill>
                  <a:srgbClr val="403011"/>
                </a:solidFill>
                <a:latin typeface="Brygada 1918" pitchFamily="34" charset="0"/>
                <a:ea typeface="Brygada 1918" pitchFamily="34" charset="-122"/>
                <a:cs typeface="Brygada 1918" pitchFamily="34" charset="-120"/>
              </a:rPr>
              <a:t>Mandiant, CrowdStrike, Cisco Talos provide automated threat updates. High volume but often lower Pyramid of Pain indicators—good baseline for known threats.</a:t>
            </a:r>
            <a:endParaRPr lang="en-US" sz="1450" dirty="0"/>
          </a:p>
        </p:txBody>
      </p:sp>
      <p:sp>
        <p:nvSpPr>
          <p:cNvPr id="13" name="Shape 11"/>
          <p:cNvSpPr/>
          <p:nvPr/>
        </p:nvSpPr>
        <p:spPr>
          <a:xfrm>
            <a:off x="677585" y="4456014"/>
            <a:ext cx="13320951" cy="1422678"/>
          </a:xfrm>
          <a:prstGeom prst="roundRect">
            <a:avLst>
              <a:gd name="adj" fmla="val 19725"/>
            </a:avLst>
          </a:prstGeom>
          <a:solidFill>
            <a:srgbClr val="F6EBD4"/>
          </a:solidFill>
          <a:ln w="22860">
            <a:solidFill>
              <a:srgbClr val="E8AF3B"/>
            </a:solidFill>
            <a:prstDash val="solid"/>
          </a:ln>
        </p:spPr>
        <p:txBody>
          <a:bodyPr/>
          <a:lstStyle/>
          <a:p>
            <a:endParaRPr lang="en-US"/>
          </a:p>
        </p:txBody>
      </p:sp>
      <p:sp>
        <p:nvSpPr>
          <p:cNvPr id="14" name="Shape 12"/>
          <p:cNvSpPr/>
          <p:nvPr/>
        </p:nvSpPr>
        <p:spPr>
          <a:xfrm>
            <a:off x="732928" y="4487780"/>
            <a:ext cx="748308" cy="1376958"/>
          </a:xfrm>
          <a:prstGeom prst="roundRect">
            <a:avLst>
              <a:gd name="adj" fmla="val 33835"/>
            </a:avLst>
          </a:prstGeom>
          <a:solidFill>
            <a:srgbClr val="E8AF3B"/>
          </a:solidFill>
          <a:ln/>
        </p:spPr>
        <p:txBody>
          <a:bodyPr/>
          <a:lstStyle/>
          <a:p>
            <a:endParaRPr lang="en-US"/>
          </a:p>
        </p:txBody>
      </p:sp>
      <p:sp>
        <p:nvSpPr>
          <p:cNvPr id="15" name="Text 13"/>
          <p:cNvSpPr/>
          <p:nvPr/>
        </p:nvSpPr>
        <p:spPr>
          <a:xfrm>
            <a:off x="907613" y="5228511"/>
            <a:ext cx="280511" cy="350758"/>
          </a:xfrm>
          <a:prstGeom prst="rect">
            <a:avLst/>
          </a:prstGeom>
          <a:noFill/>
          <a:ln/>
        </p:spPr>
        <p:txBody>
          <a:bodyPr wrap="none" lIns="0" tIns="0" rIns="0" bIns="0" rtlCol="0" anchor="t"/>
          <a:lstStyle/>
          <a:p>
            <a:pPr marL="0" indent="0" algn="l">
              <a:lnSpc>
                <a:spcPts val="2200"/>
              </a:lnSpc>
              <a:buNone/>
            </a:pPr>
            <a:r>
              <a:rPr lang="en-US" sz="2200" dirty="0">
                <a:solidFill>
                  <a:srgbClr val="000000"/>
                </a:solidFill>
                <a:latin typeface="Brygada 1918 Semi Bold" pitchFamily="34" charset="0"/>
                <a:ea typeface="Brygada 1918 Semi Bold" pitchFamily="34" charset="-122"/>
                <a:cs typeface="Brygada 1918 Semi Bold" pitchFamily="34" charset="-120"/>
              </a:rPr>
              <a:t>3</a:t>
            </a:r>
            <a:endParaRPr lang="en-US" sz="2200" dirty="0"/>
          </a:p>
        </p:txBody>
      </p:sp>
      <p:sp>
        <p:nvSpPr>
          <p:cNvPr id="16" name="Text 14"/>
          <p:cNvSpPr/>
          <p:nvPr/>
        </p:nvSpPr>
        <p:spPr>
          <a:xfrm>
            <a:off x="1612940" y="4902518"/>
            <a:ext cx="2963585" cy="292298"/>
          </a:xfrm>
          <a:prstGeom prst="rect">
            <a:avLst/>
          </a:prstGeom>
          <a:noFill/>
          <a:ln/>
        </p:spPr>
        <p:txBody>
          <a:bodyPr wrap="none" lIns="0" tIns="0" rIns="0" bIns="0" rtlCol="0" anchor="t"/>
          <a:lstStyle/>
          <a:p>
            <a:pPr marL="0" indent="0" algn="l">
              <a:lnSpc>
                <a:spcPts val="2300"/>
              </a:lnSpc>
              <a:buNone/>
            </a:pPr>
            <a:r>
              <a:rPr lang="en-US" sz="1800" dirty="0">
                <a:solidFill>
                  <a:srgbClr val="403011"/>
                </a:solidFill>
                <a:latin typeface="Brygada 1918 Semi Bold" pitchFamily="34" charset="0"/>
                <a:ea typeface="Brygada 1918 Semi Bold" pitchFamily="34" charset="-122"/>
                <a:cs typeface="Brygada 1918 Semi Bold" pitchFamily="34" charset="-120"/>
              </a:rPr>
              <a:t>Government Collaboration</a:t>
            </a:r>
            <a:endParaRPr lang="en-US" sz="1800" dirty="0"/>
          </a:p>
        </p:txBody>
      </p:sp>
      <p:sp>
        <p:nvSpPr>
          <p:cNvPr id="17" name="Text 15"/>
          <p:cNvSpPr/>
          <p:nvPr/>
        </p:nvSpPr>
        <p:spPr>
          <a:xfrm>
            <a:off x="1635800" y="5179867"/>
            <a:ext cx="12339876" cy="598408"/>
          </a:xfrm>
          <a:prstGeom prst="rect">
            <a:avLst/>
          </a:prstGeom>
          <a:noFill/>
          <a:ln/>
        </p:spPr>
        <p:txBody>
          <a:bodyPr wrap="square" lIns="0" tIns="0" rIns="0" bIns="0" rtlCol="0" anchor="t"/>
          <a:lstStyle/>
          <a:p>
            <a:pPr marL="0" indent="0" algn="l">
              <a:lnSpc>
                <a:spcPts val="2350"/>
              </a:lnSpc>
              <a:buNone/>
            </a:pPr>
            <a:r>
              <a:rPr lang="en-US" sz="1450" dirty="0">
                <a:solidFill>
                  <a:srgbClr val="403011"/>
                </a:solidFill>
                <a:latin typeface="Brygada 1918" pitchFamily="34" charset="0"/>
                <a:ea typeface="Brygada 1918" pitchFamily="34" charset="-122"/>
                <a:cs typeface="Brygada 1918" pitchFamily="34" charset="-120"/>
              </a:rPr>
              <a:t>CISA, FBI, and Joint Cyber Defense Collaborative (JCDC) share critical infrastructure threats. NC's Joint Cybersecurity Task Force exemplifies state-level coordination.</a:t>
            </a:r>
            <a:endParaRPr lang="en-US" sz="1450" dirty="0"/>
          </a:p>
        </p:txBody>
      </p:sp>
      <p:sp>
        <p:nvSpPr>
          <p:cNvPr id="18" name="Shape 16"/>
          <p:cNvSpPr/>
          <p:nvPr/>
        </p:nvSpPr>
        <p:spPr>
          <a:xfrm>
            <a:off x="654725" y="6053097"/>
            <a:ext cx="13320951" cy="1422678"/>
          </a:xfrm>
          <a:prstGeom prst="roundRect">
            <a:avLst>
              <a:gd name="adj" fmla="val 19725"/>
            </a:avLst>
          </a:prstGeom>
          <a:solidFill>
            <a:srgbClr val="F6EBD4"/>
          </a:solidFill>
          <a:ln w="22860">
            <a:solidFill>
              <a:srgbClr val="CC914D"/>
            </a:solidFill>
            <a:prstDash val="solid"/>
          </a:ln>
        </p:spPr>
        <p:txBody>
          <a:bodyPr/>
          <a:lstStyle/>
          <a:p>
            <a:endParaRPr lang="en-US"/>
          </a:p>
        </p:txBody>
      </p:sp>
      <p:sp>
        <p:nvSpPr>
          <p:cNvPr id="19" name="Shape 17"/>
          <p:cNvSpPr/>
          <p:nvPr/>
        </p:nvSpPr>
        <p:spPr>
          <a:xfrm>
            <a:off x="724907" y="6098817"/>
            <a:ext cx="748308" cy="1376958"/>
          </a:xfrm>
          <a:prstGeom prst="roundRect">
            <a:avLst>
              <a:gd name="adj" fmla="val 33835"/>
            </a:avLst>
          </a:prstGeom>
          <a:solidFill>
            <a:srgbClr val="CC914D"/>
          </a:solidFill>
          <a:ln/>
        </p:spPr>
        <p:txBody>
          <a:bodyPr/>
          <a:lstStyle/>
          <a:p>
            <a:endParaRPr lang="en-US"/>
          </a:p>
        </p:txBody>
      </p:sp>
      <p:sp>
        <p:nvSpPr>
          <p:cNvPr id="20" name="Text 18"/>
          <p:cNvSpPr/>
          <p:nvPr/>
        </p:nvSpPr>
        <p:spPr>
          <a:xfrm>
            <a:off x="907613" y="6838236"/>
            <a:ext cx="280511" cy="350758"/>
          </a:xfrm>
          <a:prstGeom prst="rect">
            <a:avLst/>
          </a:prstGeom>
          <a:noFill/>
          <a:ln/>
        </p:spPr>
        <p:txBody>
          <a:bodyPr wrap="none" lIns="0" tIns="0" rIns="0" bIns="0" rtlCol="0" anchor="t"/>
          <a:lstStyle/>
          <a:p>
            <a:pPr marL="0" indent="0" algn="l">
              <a:lnSpc>
                <a:spcPts val="2200"/>
              </a:lnSpc>
              <a:buNone/>
            </a:pPr>
            <a:r>
              <a:rPr lang="en-US" sz="2200" dirty="0">
                <a:solidFill>
                  <a:srgbClr val="000000"/>
                </a:solidFill>
                <a:latin typeface="Brygada 1918 Semi Bold" pitchFamily="34" charset="0"/>
                <a:ea typeface="Brygada 1918 Semi Bold" pitchFamily="34" charset="-122"/>
                <a:cs typeface="Brygada 1918 Semi Bold" pitchFamily="34" charset="-120"/>
              </a:rPr>
              <a:t>4</a:t>
            </a:r>
            <a:endParaRPr lang="en-US" sz="2200" dirty="0"/>
          </a:p>
        </p:txBody>
      </p:sp>
      <p:sp>
        <p:nvSpPr>
          <p:cNvPr id="21" name="Text 19"/>
          <p:cNvSpPr/>
          <p:nvPr/>
        </p:nvSpPr>
        <p:spPr>
          <a:xfrm>
            <a:off x="1612940" y="6512243"/>
            <a:ext cx="2341959" cy="292298"/>
          </a:xfrm>
          <a:prstGeom prst="rect">
            <a:avLst/>
          </a:prstGeom>
          <a:noFill/>
          <a:ln/>
        </p:spPr>
        <p:txBody>
          <a:bodyPr wrap="none" lIns="0" tIns="0" rIns="0" bIns="0" rtlCol="0" anchor="t"/>
          <a:lstStyle/>
          <a:p>
            <a:pPr marL="0" indent="0" algn="l">
              <a:lnSpc>
                <a:spcPts val="2300"/>
              </a:lnSpc>
              <a:buNone/>
            </a:pPr>
            <a:r>
              <a:rPr lang="en-US" sz="1800" dirty="0">
                <a:solidFill>
                  <a:srgbClr val="403011"/>
                </a:solidFill>
                <a:latin typeface="Brygada 1918 Semi Bold" pitchFamily="34" charset="0"/>
                <a:ea typeface="Brygada 1918 Semi Bold" pitchFamily="34" charset="-122"/>
                <a:cs typeface="Brygada 1918 Semi Bold" pitchFamily="34" charset="-120"/>
              </a:rPr>
              <a:t>Traffic Light Protocol</a:t>
            </a:r>
            <a:endParaRPr lang="en-US" sz="1800" dirty="0"/>
          </a:p>
        </p:txBody>
      </p:sp>
      <p:sp>
        <p:nvSpPr>
          <p:cNvPr id="22" name="Text 20"/>
          <p:cNvSpPr/>
          <p:nvPr/>
        </p:nvSpPr>
        <p:spPr>
          <a:xfrm>
            <a:off x="1612940" y="6815113"/>
            <a:ext cx="12339876" cy="687260"/>
          </a:xfrm>
          <a:prstGeom prst="rect">
            <a:avLst/>
          </a:prstGeom>
          <a:noFill/>
          <a:ln/>
        </p:spPr>
        <p:txBody>
          <a:bodyPr wrap="square" lIns="0" tIns="0" rIns="0" bIns="0" rtlCol="0" anchor="t"/>
          <a:lstStyle/>
          <a:p>
            <a:pPr>
              <a:lnSpc>
                <a:spcPts val="2350"/>
              </a:lnSpc>
            </a:pPr>
            <a:r>
              <a:rPr lang="en-US" sz="1450" dirty="0">
                <a:solidFill>
                  <a:srgbClr val="403011"/>
                </a:solidFill>
                <a:latin typeface="Brygada 1918" pitchFamily="34" charset="0"/>
                <a:ea typeface="Brygada 1918" pitchFamily="34" charset="-122"/>
                <a:cs typeface="Brygada 1918" pitchFamily="34" charset="-120"/>
              </a:rPr>
              <a:t>TLP labels (RED      , AMBER      , GREEN     , CLEAR      ) set sharing boundaries. Simple schema builds trust by establishing clear rules for information handling.   	</a:t>
            </a:r>
            <a:endParaRPr lang="en-US" sz="1450" dirty="0"/>
          </a:p>
        </p:txBody>
      </p:sp>
      <p:sp>
        <p:nvSpPr>
          <p:cNvPr id="23" name="Flowchart: Connector 22">
            <a:extLst>
              <a:ext uri="{FF2B5EF4-FFF2-40B4-BE49-F238E27FC236}">
                <a16:creationId xmlns:a16="http://schemas.microsoft.com/office/drawing/2014/main" id="{9B98E6FE-ACBB-8FC4-B488-3F0987D325F5}"/>
              </a:ext>
            </a:extLst>
          </p:cNvPr>
          <p:cNvSpPr/>
          <p:nvPr/>
        </p:nvSpPr>
        <p:spPr>
          <a:xfrm>
            <a:off x="2998479" y="6893597"/>
            <a:ext cx="192505" cy="200527"/>
          </a:xfrm>
          <a:prstGeom prst="flowChartConnector">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lowchart: Connector 23">
            <a:extLst>
              <a:ext uri="{FF2B5EF4-FFF2-40B4-BE49-F238E27FC236}">
                <a16:creationId xmlns:a16="http://schemas.microsoft.com/office/drawing/2014/main" id="{09603C8C-EDC7-64A0-69B7-8684D6CDF25B}"/>
              </a:ext>
            </a:extLst>
          </p:cNvPr>
          <p:cNvSpPr/>
          <p:nvPr/>
        </p:nvSpPr>
        <p:spPr>
          <a:xfrm>
            <a:off x="4004249" y="6884096"/>
            <a:ext cx="192505" cy="200527"/>
          </a:xfrm>
          <a:prstGeom prst="flowChartConnector">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lowchart: Connector 24">
            <a:extLst>
              <a:ext uri="{FF2B5EF4-FFF2-40B4-BE49-F238E27FC236}">
                <a16:creationId xmlns:a16="http://schemas.microsoft.com/office/drawing/2014/main" id="{7AE1FF17-84A9-C649-0037-4BE21A681496}"/>
              </a:ext>
            </a:extLst>
          </p:cNvPr>
          <p:cNvSpPr/>
          <p:nvPr/>
        </p:nvSpPr>
        <p:spPr>
          <a:xfrm>
            <a:off x="4975285" y="6893597"/>
            <a:ext cx="175005" cy="200527"/>
          </a:xfrm>
          <a:prstGeom prst="flowChartConnector">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lowchart: Connector 25">
            <a:extLst>
              <a:ext uri="{FF2B5EF4-FFF2-40B4-BE49-F238E27FC236}">
                <a16:creationId xmlns:a16="http://schemas.microsoft.com/office/drawing/2014/main" id="{65AD8BCF-A357-DFC8-F744-C7FF10162814}"/>
              </a:ext>
            </a:extLst>
          </p:cNvPr>
          <p:cNvSpPr/>
          <p:nvPr/>
        </p:nvSpPr>
        <p:spPr>
          <a:xfrm>
            <a:off x="5906812" y="6895725"/>
            <a:ext cx="192505" cy="200527"/>
          </a:xfrm>
          <a:prstGeom prst="flowChartConnector">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551252E8-51BA-E56A-B598-1596A6CF61BB}"/>
              </a:ext>
            </a:extLst>
          </p:cNvPr>
          <p:cNvSpPr txBox="1"/>
          <p:nvPr/>
        </p:nvSpPr>
        <p:spPr>
          <a:xfrm>
            <a:off x="654725" y="7716206"/>
            <a:ext cx="12416589" cy="523220"/>
          </a:xfrm>
          <a:prstGeom prst="rect">
            <a:avLst/>
          </a:prstGeom>
          <a:noFill/>
        </p:spPr>
        <p:txBody>
          <a:bodyPr wrap="square" rtlCol="0">
            <a:spAutoFit/>
          </a:bodyPr>
          <a:lstStyle/>
          <a:p>
            <a:r>
              <a:rPr lang="en-US" sz="1400" dirty="0">
                <a:latin typeface="Brygada 1918" panose="020B0604020202020204" charset="0"/>
                <a:ea typeface="Brygada 1918" panose="020B0604020202020204" charset="0"/>
              </a:rPr>
              <a:t>MS-ISAC: Multi-State Information Sharing and Analysis Center (MS-ISAC) / FS-ISAC: Financial Services- Information Sharing and Analysis Center (FS-ISAC)</a:t>
            </a:r>
            <a:endParaRPr lang="en-US" dirty="0">
              <a:latin typeface="Brygada 1918" panose="020B0604020202020204" charset="0"/>
              <a:ea typeface="Brygada 1918" panose="020B0604020202020204"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2" name="Text 0"/>
          <p:cNvSpPr/>
          <p:nvPr/>
        </p:nvSpPr>
        <p:spPr>
          <a:xfrm>
            <a:off x="736640" y="589121"/>
            <a:ext cx="9700498" cy="657582"/>
          </a:xfrm>
          <a:prstGeom prst="rect">
            <a:avLst/>
          </a:prstGeom>
          <a:noFill/>
          <a:ln/>
        </p:spPr>
        <p:txBody>
          <a:bodyPr wrap="none" lIns="0" tIns="0" rIns="0" bIns="0" rtlCol="0" anchor="t"/>
          <a:lstStyle/>
          <a:p>
            <a:pPr marL="0" indent="0" algn="l">
              <a:lnSpc>
                <a:spcPts val="5150"/>
              </a:lnSpc>
              <a:buNone/>
            </a:pPr>
            <a:r>
              <a:rPr lang="en-US" sz="4100" dirty="0">
                <a:solidFill>
                  <a:srgbClr val="403011"/>
                </a:solidFill>
                <a:latin typeface="Brygada 1918 Semi Bold" pitchFamily="34" charset="0"/>
                <a:ea typeface="Brygada 1918 Semi Bold" pitchFamily="34" charset="-122"/>
                <a:cs typeface="Brygada 1918 Semi Bold" pitchFamily="34" charset="-120"/>
              </a:rPr>
              <a:t>From Intel to Action: The CTI Workflow</a:t>
            </a:r>
            <a:endParaRPr lang="en-US" sz="4100" dirty="0"/>
          </a:p>
        </p:txBody>
      </p:sp>
      <p:sp>
        <p:nvSpPr>
          <p:cNvPr id="3" name="Text 1"/>
          <p:cNvSpPr/>
          <p:nvPr/>
        </p:nvSpPr>
        <p:spPr>
          <a:xfrm>
            <a:off x="736640" y="1667589"/>
            <a:ext cx="210383" cy="263009"/>
          </a:xfrm>
          <a:prstGeom prst="rect">
            <a:avLst/>
          </a:prstGeom>
          <a:noFill/>
          <a:ln/>
        </p:spPr>
        <p:txBody>
          <a:bodyPr wrap="none" lIns="0" tIns="0" rIns="0" bIns="0" rtlCol="0" anchor="t"/>
          <a:lstStyle/>
          <a:p>
            <a:pPr marL="0" indent="0" algn="l">
              <a:lnSpc>
                <a:spcPts val="2650"/>
              </a:lnSpc>
              <a:buNone/>
            </a:pPr>
            <a:r>
              <a:rPr lang="en-US" sz="1650" dirty="0">
                <a:solidFill>
                  <a:srgbClr val="403011"/>
                </a:solidFill>
                <a:latin typeface="Brygada 1918 Light" pitchFamily="34" charset="0"/>
                <a:ea typeface="Brygada 1918 Light" pitchFamily="34" charset="-122"/>
                <a:cs typeface="Brygada 1918 Light" pitchFamily="34" charset="-120"/>
              </a:rPr>
              <a:t>01</a:t>
            </a:r>
            <a:endParaRPr lang="en-US" sz="1650" dirty="0"/>
          </a:p>
        </p:txBody>
      </p:sp>
      <p:sp>
        <p:nvSpPr>
          <p:cNvPr id="4" name="Shape 2"/>
          <p:cNvSpPr/>
          <p:nvPr/>
        </p:nvSpPr>
        <p:spPr>
          <a:xfrm>
            <a:off x="736640" y="2002274"/>
            <a:ext cx="6473309" cy="22860"/>
          </a:xfrm>
          <a:prstGeom prst="rect">
            <a:avLst/>
          </a:prstGeom>
          <a:solidFill>
            <a:srgbClr val="626C3B"/>
          </a:solidFill>
          <a:ln/>
        </p:spPr>
        <p:txBody>
          <a:bodyPr/>
          <a:lstStyle/>
          <a:p>
            <a:endParaRPr lang="en-US"/>
          </a:p>
        </p:txBody>
      </p:sp>
      <p:sp>
        <p:nvSpPr>
          <p:cNvPr id="5" name="Text 3"/>
          <p:cNvSpPr/>
          <p:nvPr/>
        </p:nvSpPr>
        <p:spPr>
          <a:xfrm>
            <a:off x="736640" y="2153126"/>
            <a:ext cx="2630805" cy="328851"/>
          </a:xfrm>
          <a:prstGeom prst="rect">
            <a:avLst/>
          </a:prstGeom>
          <a:noFill/>
          <a:ln/>
        </p:spPr>
        <p:txBody>
          <a:bodyPr wrap="none" lIns="0" tIns="0" rIns="0" bIns="0" rtlCol="0" anchor="t"/>
          <a:lstStyle/>
          <a:p>
            <a:pPr marL="0" indent="0" algn="l">
              <a:lnSpc>
                <a:spcPts val="2550"/>
              </a:lnSpc>
              <a:buNone/>
            </a:pPr>
            <a:r>
              <a:rPr lang="en-US" sz="2050" dirty="0">
                <a:solidFill>
                  <a:srgbClr val="403011"/>
                </a:solidFill>
                <a:latin typeface="Brygada 1918 Semi Bold" pitchFamily="34" charset="0"/>
                <a:ea typeface="Brygada 1918 Semi Bold" pitchFamily="34" charset="-122"/>
                <a:cs typeface="Brygada 1918 Semi Bold" pitchFamily="34" charset="-120"/>
              </a:rPr>
              <a:t>Ingestion </a:t>
            </a:r>
            <a:endParaRPr lang="en-US" sz="2050" dirty="0"/>
          </a:p>
        </p:txBody>
      </p:sp>
      <p:sp>
        <p:nvSpPr>
          <p:cNvPr id="6" name="Text 4"/>
          <p:cNvSpPr/>
          <p:nvPr/>
        </p:nvSpPr>
        <p:spPr>
          <a:xfrm>
            <a:off x="736640" y="2608183"/>
            <a:ext cx="6473309" cy="673418"/>
          </a:xfrm>
          <a:prstGeom prst="rect">
            <a:avLst/>
          </a:prstGeom>
          <a:noFill/>
          <a:ln/>
        </p:spPr>
        <p:txBody>
          <a:bodyPr wrap="square" lIns="0" tIns="0" rIns="0" bIns="0" rtlCol="0" anchor="t"/>
          <a:lstStyle/>
          <a:p>
            <a:pPr marL="0" indent="0" algn="l">
              <a:lnSpc>
                <a:spcPts val="2650"/>
              </a:lnSpc>
              <a:buNone/>
            </a:pPr>
            <a:r>
              <a:rPr lang="en-US" sz="1650" dirty="0">
                <a:solidFill>
                  <a:srgbClr val="403011"/>
                </a:solidFill>
                <a:latin typeface="Brygada 1918" pitchFamily="34" charset="0"/>
                <a:ea typeface="Brygada 1918" pitchFamily="34" charset="-122"/>
                <a:cs typeface="Brygada 1918" pitchFamily="34" charset="-120"/>
              </a:rPr>
              <a:t>Automatically pull CTI feeds into Threat Intelligence Platform or SIEM</a:t>
            </a:r>
            <a:endParaRPr lang="en-US" sz="1650" dirty="0"/>
          </a:p>
        </p:txBody>
      </p:sp>
      <p:sp>
        <p:nvSpPr>
          <p:cNvPr id="7" name="Text 5"/>
          <p:cNvSpPr/>
          <p:nvPr/>
        </p:nvSpPr>
        <p:spPr>
          <a:xfrm>
            <a:off x="7420332" y="1667589"/>
            <a:ext cx="210383" cy="263009"/>
          </a:xfrm>
          <a:prstGeom prst="rect">
            <a:avLst/>
          </a:prstGeom>
          <a:noFill/>
          <a:ln/>
        </p:spPr>
        <p:txBody>
          <a:bodyPr wrap="none" lIns="0" tIns="0" rIns="0" bIns="0" rtlCol="0" anchor="t"/>
          <a:lstStyle/>
          <a:p>
            <a:pPr marL="0" indent="0" algn="l">
              <a:lnSpc>
                <a:spcPts val="2650"/>
              </a:lnSpc>
              <a:buNone/>
            </a:pPr>
            <a:r>
              <a:rPr lang="en-US" sz="1650" dirty="0">
                <a:solidFill>
                  <a:srgbClr val="403011"/>
                </a:solidFill>
                <a:latin typeface="Brygada 1918 Light" pitchFamily="34" charset="0"/>
                <a:ea typeface="Brygada 1918 Light" pitchFamily="34" charset="-122"/>
                <a:cs typeface="Brygada 1918 Light" pitchFamily="34" charset="-120"/>
              </a:rPr>
              <a:t>02</a:t>
            </a:r>
            <a:endParaRPr lang="en-US" sz="1650" dirty="0"/>
          </a:p>
        </p:txBody>
      </p:sp>
      <p:sp>
        <p:nvSpPr>
          <p:cNvPr id="8" name="Shape 6"/>
          <p:cNvSpPr/>
          <p:nvPr/>
        </p:nvSpPr>
        <p:spPr>
          <a:xfrm>
            <a:off x="7420332" y="2002274"/>
            <a:ext cx="6473428" cy="22860"/>
          </a:xfrm>
          <a:prstGeom prst="rect">
            <a:avLst/>
          </a:prstGeom>
          <a:solidFill>
            <a:srgbClr val="83792E"/>
          </a:solidFill>
          <a:ln/>
        </p:spPr>
        <p:txBody>
          <a:bodyPr/>
          <a:lstStyle/>
          <a:p>
            <a:endParaRPr lang="en-US"/>
          </a:p>
        </p:txBody>
      </p:sp>
      <p:sp>
        <p:nvSpPr>
          <p:cNvPr id="9" name="Text 7"/>
          <p:cNvSpPr/>
          <p:nvPr/>
        </p:nvSpPr>
        <p:spPr>
          <a:xfrm>
            <a:off x="7420332" y="2153126"/>
            <a:ext cx="2630805" cy="328851"/>
          </a:xfrm>
          <a:prstGeom prst="rect">
            <a:avLst/>
          </a:prstGeom>
          <a:noFill/>
          <a:ln/>
        </p:spPr>
        <p:txBody>
          <a:bodyPr wrap="none" lIns="0" tIns="0" rIns="0" bIns="0" rtlCol="0" anchor="t"/>
          <a:lstStyle/>
          <a:p>
            <a:pPr marL="0" indent="0" algn="l">
              <a:lnSpc>
                <a:spcPts val="2550"/>
              </a:lnSpc>
              <a:buNone/>
            </a:pPr>
            <a:r>
              <a:rPr lang="en-US" sz="2050" dirty="0">
                <a:solidFill>
                  <a:srgbClr val="403011"/>
                </a:solidFill>
                <a:latin typeface="Brygada 1918 Semi Bold" pitchFamily="34" charset="0"/>
                <a:ea typeface="Brygada 1918 Semi Bold" pitchFamily="34" charset="-122"/>
                <a:cs typeface="Brygada 1918 Semi Bold" pitchFamily="34" charset="-120"/>
              </a:rPr>
              <a:t>Normalization</a:t>
            </a:r>
            <a:endParaRPr lang="en-US" sz="2050" dirty="0"/>
          </a:p>
        </p:txBody>
      </p:sp>
      <p:sp>
        <p:nvSpPr>
          <p:cNvPr id="10" name="Text 8"/>
          <p:cNvSpPr/>
          <p:nvPr/>
        </p:nvSpPr>
        <p:spPr>
          <a:xfrm>
            <a:off x="7420332" y="2608183"/>
            <a:ext cx="6473428" cy="336709"/>
          </a:xfrm>
          <a:prstGeom prst="rect">
            <a:avLst/>
          </a:prstGeom>
          <a:noFill/>
          <a:ln/>
        </p:spPr>
        <p:txBody>
          <a:bodyPr wrap="none" lIns="0" tIns="0" rIns="0" bIns="0" rtlCol="0" anchor="t"/>
          <a:lstStyle/>
          <a:p>
            <a:pPr marL="0" indent="0" algn="l">
              <a:lnSpc>
                <a:spcPts val="2650"/>
              </a:lnSpc>
              <a:buNone/>
            </a:pPr>
            <a:r>
              <a:rPr lang="en-US" sz="1650" dirty="0">
                <a:solidFill>
                  <a:srgbClr val="403011"/>
                </a:solidFill>
                <a:latin typeface="Brygada 1918" pitchFamily="34" charset="0"/>
                <a:ea typeface="Brygada 1918" pitchFamily="34" charset="-122"/>
                <a:cs typeface="Brygada 1918" pitchFamily="34" charset="-120"/>
              </a:rPr>
              <a:t>Eliminate duplicates and standardize data into common schema</a:t>
            </a:r>
            <a:endParaRPr lang="en-US" sz="1650" dirty="0"/>
          </a:p>
        </p:txBody>
      </p:sp>
      <p:sp>
        <p:nvSpPr>
          <p:cNvPr id="11" name="Text 9"/>
          <p:cNvSpPr/>
          <p:nvPr/>
        </p:nvSpPr>
        <p:spPr>
          <a:xfrm>
            <a:off x="736640" y="3390242"/>
            <a:ext cx="210383" cy="263009"/>
          </a:xfrm>
          <a:prstGeom prst="rect">
            <a:avLst/>
          </a:prstGeom>
          <a:noFill/>
          <a:ln/>
        </p:spPr>
        <p:txBody>
          <a:bodyPr wrap="none" lIns="0" tIns="0" rIns="0" bIns="0" rtlCol="0" anchor="t"/>
          <a:lstStyle/>
          <a:p>
            <a:pPr marL="0" indent="0" algn="l">
              <a:lnSpc>
                <a:spcPts val="2650"/>
              </a:lnSpc>
              <a:buNone/>
            </a:pPr>
            <a:r>
              <a:rPr lang="en-US" sz="1650" dirty="0">
                <a:solidFill>
                  <a:srgbClr val="403011"/>
                </a:solidFill>
                <a:latin typeface="Brygada 1918 Light" pitchFamily="34" charset="0"/>
                <a:ea typeface="Brygada 1918 Light" pitchFamily="34" charset="-122"/>
                <a:cs typeface="Brygada 1918 Light" pitchFamily="34" charset="-120"/>
              </a:rPr>
              <a:t>03</a:t>
            </a:r>
            <a:endParaRPr lang="en-US" sz="1650" dirty="0"/>
          </a:p>
        </p:txBody>
      </p:sp>
      <p:sp>
        <p:nvSpPr>
          <p:cNvPr id="12" name="Shape 10"/>
          <p:cNvSpPr/>
          <p:nvPr/>
        </p:nvSpPr>
        <p:spPr>
          <a:xfrm>
            <a:off x="736640" y="3724927"/>
            <a:ext cx="6473309" cy="22860"/>
          </a:xfrm>
          <a:prstGeom prst="rect">
            <a:avLst/>
          </a:prstGeom>
          <a:solidFill>
            <a:srgbClr val="E8AF3B"/>
          </a:solidFill>
          <a:ln/>
        </p:spPr>
        <p:txBody>
          <a:bodyPr/>
          <a:lstStyle/>
          <a:p>
            <a:endParaRPr lang="en-US"/>
          </a:p>
        </p:txBody>
      </p:sp>
      <p:sp>
        <p:nvSpPr>
          <p:cNvPr id="13" name="Text 11"/>
          <p:cNvSpPr/>
          <p:nvPr/>
        </p:nvSpPr>
        <p:spPr>
          <a:xfrm>
            <a:off x="736640" y="3875779"/>
            <a:ext cx="2630805" cy="328851"/>
          </a:xfrm>
          <a:prstGeom prst="rect">
            <a:avLst/>
          </a:prstGeom>
          <a:noFill/>
          <a:ln/>
        </p:spPr>
        <p:txBody>
          <a:bodyPr wrap="none" lIns="0" tIns="0" rIns="0" bIns="0" rtlCol="0" anchor="t"/>
          <a:lstStyle/>
          <a:p>
            <a:pPr marL="0" indent="0" algn="l">
              <a:lnSpc>
                <a:spcPts val="2550"/>
              </a:lnSpc>
              <a:buNone/>
            </a:pPr>
            <a:r>
              <a:rPr lang="en-US" sz="2050" dirty="0">
                <a:solidFill>
                  <a:srgbClr val="403011"/>
                </a:solidFill>
                <a:latin typeface="Brygada 1918 Semi Bold" pitchFamily="34" charset="0"/>
                <a:ea typeface="Brygada 1918 Semi Bold" pitchFamily="34" charset="-122"/>
                <a:cs typeface="Brygada 1918 Semi Bold" pitchFamily="34" charset="-120"/>
              </a:rPr>
              <a:t>Vetting &amp; Scoring</a:t>
            </a:r>
            <a:endParaRPr lang="en-US" sz="2050" dirty="0"/>
          </a:p>
        </p:txBody>
      </p:sp>
      <p:sp>
        <p:nvSpPr>
          <p:cNvPr id="14" name="Text 12"/>
          <p:cNvSpPr/>
          <p:nvPr/>
        </p:nvSpPr>
        <p:spPr>
          <a:xfrm>
            <a:off x="736640" y="4330836"/>
            <a:ext cx="6473309" cy="336709"/>
          </a:xfrm>
          <a:prstGeom prst="rect">
            <a:avLst/>
          </a:prstGeom>
          <a:noFill/>
          <a:ln/>
        </p:spPr>
        <p:txBody>
          <a:bodyPr wrap="none" lIns="0" tIns="0" rIns="0" bIns="0" rtlCol="0" anchor="t"/>
          <a:lstStyle/>
          <a:p>
            <a:pPr marL="0" indent="0" algn="l">
              <a:lnSpc>
                <a:spcPts val="2650"/>
              </a:lnSpc>
              <a:buNone/>
            </a:pPr>
            <a:r>
              <a:rPr lang="en-US" sz="1650" dirty="0">
                <a:solidFill>
                  <a:srgbClr val="403011"/>
                </a:solidFill>
                <a:latin typeface="Brygada 1918" pitchFamily="34" charset="0"/>
                <a:ea typeface="Brygada 1918" pitchFamily="34" charset="-122"/>
                <a:cs typeface="Brygada 1918" pitchFamily="34" charset="-120"/>
              </a:rPr>
              <a:t>Apply confidence scores based on source trust and relevance</a:t>
            </a:r>
            <a:endParaRPr lang="en-US" sz="1650" dirty="0"/>
          </a:p>
        </p:txBody>
      </p:sp>
      <p:sp>
        <p:nvSpPr>
          <p:cNvPr id="15" name="Text 13"/>
          <p:cNvSpPr/>
          <p:nvPr/>
        </p:nvSpPr>
        <p:spPr>
          <a:xfrm>
            <a:off x="7420332" y="3390242"/>
            <a:ext cx="210383" cy="263009"/>
          </a:xfrm>
          <a:prstGeom prst="rect">
            <a:avLst/>
          </a:prstGeom>
          <a:noFill/>
          <a:ln/>
        </p:spPr>
        <p:txBody>
          <a:bodyPr wrap="none" lIns="0" tIns="0" rIns="0" bIns="0" rtlCol="0" anchor="t"/>
          <a:lstStyle/>
          <a:p>
            <a:pPr marL="0" indent="0" algn="l">
              <a:lnSpc>
                <a:spcPts val="2650"/>
              </a:lnSpc>
              <a:buNone/>
            </a:pPr>
            <a:r>
              <a:rPr lang="en-US" sz="1650" dirty="0">
                <a:solidFill>
                  <a:srgbClr val="403011"/>
                </a:solidFill>
                <a:latin typeface="Brygada 1918 Light" pitchFamily="34" charset="0"/>
                <a:ea typeface="Brygada 1918 Light" pitchFamily="34" charset="-122"/>
                <a:cs typeface="Brygada 1918 Light" pitchFamily="34" charset="-120"/>
              </a:rPr>
              <a:t>04</a:t>
            </a:r>
            <a:endParaRPr lang="en-US" sz="1650" dirty="0"/>
          </a:p>
        </p:txBody>
      </p:sp>
      <p:sp>
        <p:nvSpPr>
          <p:cNvPr id="16" name="Shape 14"/>
          <p:cNvSpPr/>
          <p:nvPr/>
        </p:nvSpPr>
        <p:spPr>
          <a:xfrm>
            <a:off x="7420332" y="3724927"/>
            <a:ext cx="6473428" cy="22860"/>
          </a:xfrm>
          <a:prstGeom prst="rect">
            <a:avLst/>
          </a:prstGeom>
          <a:solidFill>
            <a:srgbClr val="CC914D"/>
          </a:solidFill>
          <a:ln/>
        </p:spPr>
        <p:txBody>
          <a:bodyPr/>
          <a:lstStyle/>
          <a:p>
            <a:endParaRPr lang="en-US"/>
          </a:p>
        </p:txBody>
      </p:sp>
      <p:sp>
        <p:nvSpPr>
          <p:cNvPr id="17" name="Text 15"/>
          <p:cNvSpPr/>
          <p:nvPr/>
        </p:nvSpPr>
        <p:spPr>
          <a:xfrm>
            <a:off x="7420332" y="3875779"/>
            <a:ext cx="2630805" cy="328851"/>
          </a:xfrm>
          <a:prstGeom prst="rect">
            <a:avLst/>
          </a:prstGeom>
          <a:noFill/>
          <a:ln/>
        </p:spPr>
        <p:txBody>
          <a:bodyPr wrap="none" lIns="0" tIns="0" rIns="0" bIns="0" rtlCol="0" anchor="t"/>
          <a:lstStyle/>
          <a:p>
            <a:pPr marL="0" indent="0" algn="l">
              <a:lnSpc>
                <a:spcPts val="2550"/>
              </a:lnSpc>
              <a:buNone/>
            </a:pPr>
            <a:r>
              <a:rPr lang="en-US" sz="2050" dirty="0">
                <a:solidFill>
                  <a:srgbClr val="403011"/>
                </a:solidFill>
                <a:latin typeface="Brygada 1918 Semi Bold" pitchFamily="34" charset="0"/>
                <a:ea typeface="Brygada 1918 Semi Bold" pitchFamily="34" charset="-122"/>
                <a:cs typeface="Brygada 1918 Semi Bold" pitchFamily="34" charset="-120"/>
              </a:rPr>
              <a:t>Enrichment</a:t>
            </a:r>
            <a:endParaRPr lang="en-US" sz="2050" dirty="0"/>
          </a:p>
        </p:txBody>
      </p:sp>
      <p:sp>
        <p:nvSpPr>
          <p:cNvPr id="18" name="Text 16"/>
          <p:cNvSpPr/>
          <p:nvPr/>
        </p:nvSpPr>
        <p:spPr>
          <a:xfrm>
            <a:off x="7420332" y="4233502"/>
            <a:ext cx="6473428" cy="336709"/>
          </a:xfrm>
          <a:prstGeom prst="rect">
            <a:avLst/>
          </a:prstGeom>
          <a:noFill/>
          <a:ln/>
        </p:spPr>
        <p:txBody>
          <a:bodyPr wrap="none" lIns="0" tIns="0" rIns="0" bIns="0" rtlCol="0" anchor="t"/>
          <a:lstStyle/>
          <a:p>
            <a:pPr marL="0" indent="0" algn="l">
              <a:lnSpc>
                <a:spcPts val="2650"/>
              </a:lnSpc>
              <a:buNone/>
            </a:pPr>
            <a:r>
              <a:rPr lang="en-US" sz="1650" dirty="0">
                <a:solidFill>
                  <a:srgbClr val="403011"/>
                </a:solidFill>
                <a:latin typeface="Brygada 1918" pitchFamily="34" charset="0"/>
                <a:ea typeface="Brygada 1918" pitchFamily="34" charset="-122"/>
                <a:cs typeface="Brygada 1918" pitchFamily="34" charset="-120"/>
              </a:rPr>
              <a:t>Add context—geoIP, malware family, MITRE ATT&amp;CK mapping</a:t>
            </a:r>
            <a:endParaRPr lang="en-US" sz="1650" dirty="0"/>
          </a:p>
        </p:txBody>
      </p:sp>
      <p:sp>
        <p:nvSpPr>
          <p:cNvPr id="19" name="Text 17"/>
          <p:cNvSpPr/>
          <p:nvPr/>
        </p:nvSpPr>
        <p:spPr>
          <a:xfrm>
            <a:off x="736640" y="5035686"/>
            <a:ext cx="210383" cy="263009"/>
          </a:xfrm>
          <a:prstGeom prst="rect">
            <a:avLst/>
          </a:prstGeom>
          <a:noFill/>
          <a:ln/>
        </p:spPr>
        <p:txBody>
          <a:bodyPr wrap="none" lIns="0" tIns="0" rIns="0" bIns="0" rtlCol="0" anchor="t"/>
          <a:lstStyle/>
          <a:p>
            <a:pPr marL="0" indent="0" algn="l">
              <a:lnSpc>
                <a:spcPts val="2650"/>
              </a:lnSpc>
              <a:buNone/>
            </a:pPr>
            <a:r>
              <a:rPr lang="en-US" sz="1650" dirty="0">
                <a:solidFill>
                  <a:srgbClr val="403011"/>
                </a:solidFill>
                <a:latin typeface="Brygada 1918 Light" pitchFamily="34" charset="0"/>
                <a:ea typeface="Brygada 1918 Light" pitchFamily="34" charset="-122"/>
                <a:cs typeface="Brygada 1918 Light" pitchFamily="34" charset="-120"/>
              </a:rPr>
              <a:t>05</a:t>
            </a:r>
            <a:endParaRPr lang="en-US" sz="1650" dirty="0"/>
          </a:p>
        </p:txBody>
      </p:sp>
      <p:sp>
        <p:nvSpPr>
          <p:cNvPr id="20" name="Shape 18"/>
          <p:cNvSpPr/>
          <p:nvPr/>
        </p:nvSpPr>
        <p:spPr>
          <a:xfrm>
            <a:off x="736640" y="5370370"/>
            <a:ext cx="6473309" cy="22860"/>
          </a:xfrm>
          <a:prstGeom prst="rect">
            <a:avLst/>
          </a:prstGeom>
          <a:solidFill>
            <a:srgbClr val="626C3B"/>
          </a:solidFill>
          <a:ln/>
        </p:spPr>
        <p:txBody>
          <a:bodyPr/>
          <a:lstStyle/>
          <a:p>
            <a:endParaRPr lang="en-US"/>
          </a:p>
        </p:txBody>
      </p:sp>
      <p:sp>
        <p:nvSpPr>
          <p:cNvPr id="21" name="Text 19"/>
          <p:cNvSpPr/>
          <p:nvPr/>
        </p:nvSpPr>
        <p:spPr>
          <a:xfrm>
            <a:off x="736640" y="5521223"/>
            <a:ext cx="2630805" cy="328851"/>
          </a:xfrm>
          <a:prstGeom prst="rect">
            <a:avLst/>
          </a:prstGeom>
          <a:noFill/>
          <a:ln/>
        </p:spPr>
        <p:txBody>
          <a:bodyPr wrap="none" lIns="0" tIns="0" rIns="0" bIns="0" rtlCol="0" anchor="t"/>
          <a:lstStyle/>
          <a:p>
            <a:pPr marL="0" indent="0" algn="l">
              <a:lnSpc>
                <a:spcPts val="2550"/>
              </a:lnSpc>
              <a:buNone/>
            </a:pPr>
            <a:r>
              <a:rPr lang="en-US" sz="2050" dirty="0">
                <a:solidFill>
                  <a:srgbClr val="403011"/>
                </a:solidFill>
                <a:latin typeface="Brygada 1918 Semi Bold" pitchFamily="34" charset="0"/>
                <a:ea typeface="Brygada 1918 Semi Bold" pitchFamily="34" charset="-122"/>
                <a:cs typeface="Brygada 1918 Semi Bold" pitchFamily="34" charset="-120"/>
              </a:rPr>
              <a:t>Deployment</a:t>
            </a:r>
            <a:endParaRPr lang="en-US" sz="2050" dirty="0"/>
          </a:p>
        </p:txBody>
      </p:sp>
      <p:sp>
        <p:nvSpPr>
          <p:cNvPr id="22" name="Text 20"/>
          <p:cNvSpPr/>
          <p:nvPr/>
        </p:nvSpPr>
        <p:spPr>
          <a:xfrm>
            <a:off x="736640" y="5976279"/>
            <a:ext cx="6473309" cy="673418"/>
          </a:xfrm>
          <a:prstGeom prst="rect">
            <a:avLst/>
          </a:prstGeom>
          <a:noFill/>
          <a:ln/>
        </p:spPr>
        <p:txBody>
          <a:bodyPr wrap="square" lIns="0" tIns="0" rIns="0" bIns="0" rtlCol="0" anchor="t"/>
          <a:lstStyle/>
          <a:p>
            <a:pPr marL="0" indent="0" algn="l">
              <a:lnSpc>
                <a:spcPts val="2650"/>
              </a:lnSpc>
              <a:buNone/>
            </a:pPr>
            <a:r>
              <a:rPr lang="en-US" sz="1650" dirty="0">
                <a:solidFill>
                  <a:srgbClr val="403011"/>
                </a:solidFill>
                <a:latin typeface="Brygada 1918" pitchFamily="34" charset="0"/>
                <a:ea typeface="Brygada 1918" pitchFamily="34" charset="-122"/>
                <a:cs typeface="Brygada 1918" pitchFamily="34" charset="-120"/>
              </a:rPr>
              <a:t>Push high-confidence IOCs to firewalls, EDR, email filters automatically</a:t>
            </a:r>
            <a:endParaRPr lang="en-US" sz="1650" dirty="0"/>
          </a:p>
        </p:txBody>
      </p:sp>
      <p:sp>
        <p:nvSpPr>
          <p:cNvPr id="23" name="Text 21"/>
          <p:cNvSpPr/>
          <p:nvPr/>
        </p:nvSpPr>
        <p:spPr>
          <a:xfrm>
            <a:off x="7420332" y="5035686"/>
            <a:ext cx="210383" cy="263009"/>
          </a:xfrm>
          <a:prstGeom prst="rect">
            <a:avLst/>
          </a:prstGeom>
          <a:noFill/>
          <a:ln/>
        </p:spPr>
        <p:txBody>
          <a:bodyPr wrap="none" lIns="0" tIns="0" rIns="0" bIns="0" rtlCol="0" anchor="t"/>
          <a:lstStyle/>
          <a:p>
            <a:pPr marL="0" indent="0" algn="l">
              <a:lnSpc>
                <a:spcPts val="2650"/>
              </a:lnSpc>
              <a:buNone/>
            </a:pPr>
            <a:r>
              <a:rPr lang="en-US" sz="1650" dirty="0">
                <a:solidFill>
                  <a:srgbClr val="403011"/>
                </a:solidFill>
                <a:latin typeface="Brygada 1918 Light" pitchFamily="34" charset="0"/>
                <a:ea typeface="Brygada 1918 Light" pitchFamily="34" charset="-122"/>
                <a:cs typeface="Brygada 1918 Light" pitchFamily="34" charset="-120"/>
              </a:rPr>
              <a:t>06</a:t>
            </a:r>
            <a:endParaRPr lang="en-US" sz="1650" dirty="0"/>
          </a:p>
        </p:txBody>
      </p:sp>
      <p:sp>
        <p:nvSpPr>
          <p:cNvPr id="24" name="Shape 22"/>
          <p:cNvSpPr/>
          <p:nvPr/>
        </p:nvSpPr>
        <p:spPr>
          <a:xfrm>
            <a:off x="7420332" y="5370370"/>
            <a:ext cx="6473428" cy="22860"/>
          </a:xfrm>
          <a:prstGeom prst="rect">
            <a:avLst/>
          </a:prstGeom>
          <a:solidFill>
            <a:srgbClr val="83792E"/>
          </a:solidFill>
          <a:ln/>
        </p:spPr>
        <p:txBody>
          <a:bodyPr/>
          <a:lstStyle/>
          <a:p>
            <a:endParaRPr lang="en-US"/>
          </a:p>
        </p:txBody>
      </p:sp>
      <p:sp>
        <p:nvSpPr>
          <p:cNvPr id="25" name="Text 23"/>
          <p:cNvSpPr/>
          <p:nvPr/>
        </p:nvSpPr>
        <p:spPr>
          <a:xfrm>
            <a:off x="7420332" y="5521223"/>
            <a:ext cx="2630805" cy="328851"/>
          </a:xfrm>
          <a:prstGeom prst="rect">
            <a:avLst/>
          </a:prstGeom>
          <a:noFill/>
          <a:ln/>
        </p:spPr>
        <p:txBody>
          <a:bodyPr wrap="none" lIns="0" tIns="0" rIns="0" bIns="0" rtlCol="0" anchor="t"/>
          <a:lstStyle/>
          <a:p>
            <a:pPr marL="0" indent="0" algn="l">
              <a:lnSpc>
                <a:spcPts val="2550"/>
              </a:lnSpc>
              <a:buNone/>
            </a:pPr>
            <a:r>
              <a:rPr lang="en-US" sz="2050" dirty="0">
                <a:solidFill>
                  <a:srgbClr val="403011"/>
                </a:solidFill>
                <a:latin typeface="Brygada 1918 Semi Bold" pitchFamily="34" charset="0"/>
                <a:ea typeface="Brygada 1918 Semi Bold" pitchFamily="34" charset="-122"/>
                <a:cs typeface="Brygada 1918 Semi Bold" pitchFamily="34" charset="-120"/>
              </a:rPr>
              <a:t>Feedback Loop</a:t>
            </a:r>
            <a:endParaRPr lang="en-US" sz="2050" dirty="0"/>
          </a:p>
        </p:txBody>
      </p:sp>
      <p:sp>
        <p:nvSpPr>
          <p:cNvPr id="26" name="Text 24"/>
          <p:cNvSpPr/>
          <p:nvPr/>
        </p:nvSpPr>
        <p:spPr>
          <a:xfrm>
            <a:off x="7420332" y="5976279"/>
            <a:ext cx="6473428" cy="673418"/>
          </a:xfrm>
          <a:prstGeom prst="rect">
            <a:avLst/>
          </a:prstGeom>
          <a:noFill/>
          <a:ln/>
        </p:spPr>
        <p:txBody>
          <a:bodyPr wrap="square" lIns="0" tIns="0" rIns="0" bIns="0" rtlCol="0" anchor="t"/>
          <a:lstStyle/>
          <a:p>
            <a:pPr marL="0" indent="0" algn="l">
              <a:lnSpc>
                <a:spcPts val="2650"/>
              </a:lnSpc>
              <a:buNone/>
            </a:pPr>
            <a:r>
              <a:rPr lang="en-US" sz="1650" dirty="0">
                <a:solidFill>
                  <a:srgbClr val="403011"/>
                </a:solidFill>
                <a:latin typeface="Brygada 1918" pitchFamily="34" charset="0"/>
                <a:ea typeface="Brygada 1918" pitchFamily="34" charset="-122"/>
                <a:cs typeface="Brygada 1918" pitchFamily="34" charset="-120"/>
              </a:rPr>
              <a:t>Report false positives and successful detections back to community</a:t>
            </a:r>
            <a:endParaRPr lang="en-US" sz="1650" dirty="0"/>
          </a:p>
        </p:txBody>
      </p:sp>
      <p:sp>
        <p:nvSpPr>
          <p:cNvPr id="27" name="Text 25"/>
          <p:cNvSpPr/>
          <p:nvPr/>
        </p:nvSpPr>
        <p:spPr>
          <a:xfrm>
            <a:off x="736640" y="7303651"/>
            <a:ext cx="13157121" cy="798815"/>
          </a:xfrm>
          <a:prstGeom prst="rect">
            <a:avLst/>
          </a:prstGeom>
          <a:noFill/>
          <a:ln/>
        </p:spPr>
        <p:txBody>
          <a:bodyPr wrap="none" lIns="0" tIns="0" rIns="0" bIns="0" rtlCol="0" anchor="t"/>
          <a:lstStyle/>
          <a:p>
            <a:pPr marL="0" indent="0" algn="l">
              <a:lnSpc>
                <a:spcPts val="2650"/>
              </a:lnSpc>
              <a:buNone/>
            </a:pPr>
            <a:r>
              <a:rPr lang="en-US" sz="2400" dirty="0">
                <a:solidFill>
                  <a:srgbClr val="403011"/>
                </a:solidFill>
                <a:latin typeface="Brygada 1918" pitchFamily="34" charset="0"/>
                <a:ea typeface="Brygada 1918" pitchFamily="34" charset="-122"/>
                <a:cs typeface="Brygada 1918" pitchFamily="34" charset="-120"/>
              </a:rPr>
              <a:t>*** Mature SOCs integrate CTI with SOAR tools to automate this workflow - from ingestion to </a:t>
            </a:r>
          </a:p>
          <a:p>
            <a:pPr marL="0" indent="0" algn="l">
              <a:lnSpc>
                <a:spcPts val="2650"/>
              </a:lnSpc>
              <a:buNone/>
            </a:pPr>
            <a:r>
              <a:rPr lang="en-US" sz="2400" dirty="0">
                <a:solidFill>
                  <a:srgbClr val="403011"/>
                </a:solidFill>
                <a:latin typeface="Brygada 1918" pitchFamily="34" charset="0"/>
                <a:ea typeface="Brygada 1918" pitchFamily="34" charset="-122"/>
                <a:cs typeface="Brygada 1918" pitchFamily="34" charset="-120"/>
              </a:rPr>
              <a:t>deployment in seconds, not hours</a:t>
            </a:r>
            <a:r>
              <a:rPr lang="en-US" dirty="0">
                <a:solidFill>
                  <a:srgbClr val="403011"/>
                </a:solidFill>
                <a:latin typeface="Brygada 1918" pitchFamily="34" charset="0"/>
                <a:ea typeface="Brygada 1918" pitchFamily="34" charset="-122"/>
                <a:cs typeface="Brygada 1918" pitchFamily="34" charset="-120"/>
              </a:rPr>
              <a:t>.</a:t>
            </a:r>
            <a:endParaRPr lang="en-US" dirty="0"/>
          </a:p>
        </p:txBody>
      </p:sp>
      <p:sp>
        <p:nvSpPr>
          <p:cNvPr id="28" name="TextBox 27">
            <a:extLst>
              <a:ext uri="{FF2B5EF4-FFF2-40B4-BE49-F238E27FC236}">
                <a16:creationId xmlns:a16="http://schemas.microsoft.com/office/drawing/2014/main" id="{EEB71B37-F8F0-4253-013F-2EA3C3F8E7C4}"/>
              </a:ext>
            </a:extLst>
          </p:cNvPr>
          <p:cNvSpPr txBox="1"/>
          <p:nvPr/>
        </p:nvSpPr>
        <p:spPr>
          <a:xfrm>
            <a:off x="7420332" y="4555626"/>
            <a:ext cx="6560363" cy="523220"/>
          </a:xfrm>
          <a:prstGeom prst="rect">
            <a:avLst/>
          </a:prstGeom>
          <a:noFill/>
        </p:spPr>
        <p:txBody>
          <a:bodyPr wrap="square" rtlCol="0">
            <a:spAutoFit/>
          </a:bodyPr>
          <a:lstStyle/>
          <a:p>
            <a:r>
              <a:rPr lang="en-US" sz="1400" dirty="0">
                <a:latin typeface="Brygada 1918" panose="020B0604020202020204" charset="0"/>
                <a:ea typeface="Brygada 1918" panose="020B0604020202020204" charset="0"/>
              </a:rPr>
              <a:t>-&gt; Example: “Command-and-control server in X country, tied to </a:t>
            </a:r>
            <a:r>
              <a:rPr lang="en-US" sz="1400" dirty="0" err="1">
                <a:latin typeface="Brygada 1918" panose="020B0604020202020204" charset="0"/>
                <a:ea typeface="Brygada 1918" panose="020B0604020202020204" charset="0"/>
              </a:rPr>
              <a:t>TrickBot</a:t>
            </a:r>
            <a:r>
              <a:rPr lang="en-US" sz="1400" dirty="0">
                <a:latin typeface="Brygada 1918" panose="020B0604020202020204" charset="0"/>
                <a:ea typeface="Brygada 1918" panose="020B0604020202020204" charset="0"/>
              </a:rPr>
              <a:t>, using ATT&amp;CK technique T1071.”</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9C36C327-E8F2-86B8-D8B4-03310B96EA69}"/>
              </a:ext>
            </a:extLst>
          </p:cNvPr>
          <p:cNvGraphicFramePr>
            <a:graphicFrameLocks noGrp="1"/>
          </p:cNvGraphicFramePr>
          <p:nvPr>
            <p:extLst>
              <p:ext uri="{D42A27DB-BD31-4B8C-83A1-F6EECF244321}">
                <p14:modId xmlns:p14="http://schemas.microsoft.com/office/powerpoint/2010/main" val="2907461019"/>
              </p:ext>
            </p:extLst>
          </p:nvPr>
        </p:nvGraphicFramePr>
        <p:xfrm>
          <a:off x="1078498" y="1272048"/>
          <a:ext cx="13206996" cy="6606384"/>
        </p:xfrm>
        <a:graphic>
          <a:graphicData uri="http://schemas.openxmlformats.org/drawingml/2006/table">
            <a:tbl>
              <a:tblPr/>
              <a:tblGrid>
                <a:gridCol w="2119516">
                  <a:extLst>
                    <a:ext uri="{9D8B030D-6E8A-4147-A177-3AD203B41FA5}">
                      <a16:colId xmlns:a16="http://schemas.microsoft.com/office/drawing/2014/main" val="3000538092"/>
                    </a:ext>
                  </a:extLst>
                </a:gridCol>
                <a:gridCol w="2567914">
                  <a:extLst>
                    <a:ext uri="{9D8B030D-6E8A-4147-A177-3AD203B41FA5}">
                      <a16:colId xmlns:a16="http://schemas.microsoft.com/office/drawing/2014/main" val="3640081349"/>
                    </a:ext>
                  </a:extLst>
                </a:gridCol>
                <a:gridCol w="8519566">
                  <a:extLst>
                    <a:ext uri="{9D8B030D-6E8A-4147-A177-3AD203B41FA5}">
                      <a16:colId xmlns:a16="http://schemas.microsoft.com/office/drawing/2014/main" val="860305679"/>
                    </a:ext>
                  </a:extLst>
                </a:gridCol>
              </a:tblGrid>
              <a:tr h="196371">
                <a:tc>
                  <a:txBody>
                    <a:bodyPr/>
                    <a:lstStyle/>
                    <a:p>
                      <a:pPr rtl="0">
                        <a:buNone/>
                      </a:pPr>
                      <a:r>
                        <a:rPr lang="en-US" sz="2400" b="1" dirty="0">
                          <a:solidFill>
                            <a:srgbClr val="1B1C1D"/>
                          </a:solidFill>
                          <a:effectLst/>
                          <a:latin typeface="Brygada 1918 Semi Bold" panose="020B0604020202020204" charset="0"/>
                          <a:ea typeface="Brygada 1918 Semi Bold" panose="020B0604020202020204" charset="0"/>
                        </a:rPr>
                        <a:t>Skill Pillar</a:t>
                      </a:r>
                      <a:endParaRPr lang="en-US" sz="2400" dirty="0">
                        <a:solidFill>
                          <a:srgbClr val="1B1C1D"/>
                        </a:solidFill>
                        <a:effectLst/>
                        <a:latin typeface="Brygada 1918 Semi Bold" panose="020B0604020202020204" charset="0"/>
                        <a:ea typeface="Brygada 1918 Semi Bold" panose="020B0604020202020204" charset="0"/>
                      </a:endParaRPr>
                    </a:p>
                  </a:txBody>
                  <a:tcPr marL="29256" marR="29256" marT="19504" marB="19504" anchor="ctr">
                    <a:lnL w="5443" cap="flat" cmpd="sng" algn="ctr">
                      <a:solidFill>
                        <a:schemeClr val="bg1"/>
                      </a:solidFill>
                      <a:prstDash val="solid"/>
                      <a:round/>
                      <a:headEnd type="none" w="med" len="med"/>
                      <a:tailEnd type="none" w="med" len="med"/>
                    </a:lnL>
                    <a:lnR w="5443" cap="flat" cmpd="sng" algn="ctr">
                      <a:solidFill>
                        <a:schemeClr val="bg1"/>
                      </a:solidFill>
                      <a:prstDash val="solid"/>
                      <a:round/>
                      <a:headEnd type="none" w="med" len="med"/>
                      <a:tailEnd type="none" w="med" len="med"/>
                    </a:lnR>
                    <a:lnT w="5443" cap="flat" cmpd="sng" algn="ctr">
                      <a:solidFill>
                        <a:schemeClr val="bg1"/>
                      </a:solidFill>
                      <a:prstDash val="solid"/>
                      <a:round/>
                      <a:headEnd type="none" w="med" len="med"/>
                      <a:tailEnd type="none" w="med" len="med"/>
                    </a:lnT>
                    <a:lnB w="5443" cap="flat" cmpd="sng" algn="ctr">
                      <a:solidFill>
                        <a:schemeClr val="bg1"/>
                      </a:solidFill>
                      <a:prstDash val="solid"/>
                      <a:round/>
                      <a:headEnd type="none" w="med" len="med"/>
                      <a:tailEnd type="none" w="med" len="med"/>
                    </a:lnB>
                    <a:noFill/>
                  </a:tcPr>
                </a:tc>
                <a:tc>
                  <a:txBody>
                    <a:bodyPr/>
                    <a:lstStyle/>
                    <a:p>
                      <a:pPr rtl="0">
                        <a:buNone/>
                      </a:pPr>
                      <a:r>
                        <a:rPr lang="en-US" sz="2400" b="1" dirty="0">
                          <a:solidFill>
                            <a:srgbClr val="1B1C1D"/>
                          </a:solidFill>
                          <a:effectLst/>
                          <a:latin typeface="Brygada 1918 Semi Bold" panose="020B0604020202020204" charset="0"/>
                          <a:ea typeface="Brygada 1918 Semi Bold" panose="020B0604020202020204" charset="0"/>
                        </a:rPr>
                        <a:t>Key Competency</a:t>
                      </a:r>
                      <a:endParaRPr lang="en-US" sz="2400" dirty="0">
                        <a:solidFill>
                          <a:srgbClr val="1B1C1D"/>
                        </a:solidFill>
                        <a:effectLst/>
                        <a:latin typeface="Brygada 1918 Semi Bold" panose="020B0604020202020204" charset="0"/>
                        <a:ea typeface="Brygada 1918 Semi Bold" panose="020B0604020202020204" charset="0"/>
                      </a:endParaRPr>
                    </a:p>
                  </a:txBody>
                  <a:tcPr marL="29256" marR="29256" marT="19504" marB="19504" anchor="ctr">
                    <a:lnL w="5443" cap="flat" cmpd="sng" algn="ctr">
                      <a:solidFill>
                        <a:schemeClr val="bg1"/>
                      </a:solidFill>
                      <a:prstDash val="solid"/>
                      <a:round/>
                      <a:headEnd type="none" w="med" len="med"/>
                      <a:tailEnd type="none" w="med" len="med"/>
                    </a:lnL>
                    <a:lnR w="5443" cap="flat" cmpd="sng" algn="ctr">
                      <a:solidFill>
                        <a:schemeClr val="bg1"/>
                      </a:solidFill>
                      <a:prstDash val="solid"/>
                      <a:round/>
                      <a:headEnd type="none" w="med" len="med"/>
                      <a:tailEnd type="none" w="med" len="med"/>
                    </a:lnR>
                    <a:lnT w="5443" cap="flat" cmpd="sng" algn="ctr">
                      <a:solidFill>
                        <a:schemeClr val="bg1"/>
                      </a:solidFill>
                      <a:prstDash val="solid"/>
                      <a:round/>
                      <a:headEnd type="none" w="med" len="med"/>
                      <a:tailEnd type="none" w="med" len="med"/>
                    </a:lnT>
                    <a:lnB w="5443" cap="flat" cmpd="sng" algn="ctr">
                      <a:solidFill>
                        <a:schemeClr val="bg1"/>
                      </a:solidFill>
                      <a:prstDash val="solid"/>
                      <a:round/>
                      <a:headEnd type="none" w="med" len="med"/>
                      <a:tailEnd type="none" w="med" len="med"/>
                    </a:lnB>
                    <a:noFill/>
                  </a:tcPr>
                </a:tc>
                <a:tc>
                  <a:txBody>
                    <a:bodyPr/>
                    <a:lstStyle/>
                    <a:p>
                      <a:pPr rtl="0">
                        <a:buNone/>
                      </a:pPr>
                      <a:r>
                        <a:rPr lang="en-US" sz="2400" b="1" dirty="0">
                          <a:solidFill>
                            <a:srgbClr val="1B1C1D"/>
                          </a:solidFill>
                          <a:effectLst/>
                          <a:latin typeface="Brygada 1918 Semi Bold" panose="020B0604020202020204" charset="0"/>
                          <a:ea typeface="Brygada 1918 Semi Bold" panose="020B0604020202020204" charset="0"/>
                        </a:rPr>
                        <a:t>Short Description</a:t>
                      </a:r>
                      <a:endParaRPr lang="en-US" sz="2400" dirty="0">
                        <a:solidFill>
                          <a:srgbClr val="1B1C1D"/>
                        </a:solidFill>
                        <a:effectLst/>
                        <a:latin typeface="Brygada 1918 Semi Bold" panose="020B0604020202020204" charset="0"/>
                        <a:ea typeface="Brygada 1918 Semi Bold" panose="020B0604020202020204" charset="0"/>
                      </a:endParaRPr>
                    </a:p>
                  </a:txBody>
                  <a:tcPr marL="29256" marR="29256" marT="19504" marB="19504" anchor="ctr">
                    <a:lnL w="5443" cap="flat" cmpd="sng" algn="ctr">
                      <a:solidFill>
                        <a:schemeClr val="bg1"/>
                      </a:solidFill>
                      <a:prstDash val="solid"/>
                      <a:round/>
                      <a:headEnd type="none" w="med" len="med"/>
                      <a:tailEnd type="none" w="med" len="med"/>
                    </a:lnL>
                    <a:lnR w="5443" cap="flat" cmpd="sng" algn="ctr">
                      <a:solidFill>
                        <a:schemeClr val="bg1"/>
                      </a:solidFill>
                      <a:prstDash val="solid"/>
                      <a:round/>
                      <a:headEnd type="none" w="med" len="med"/>
                      <a:tailEnd type="none" w="med" len="med"/>
                    </a:lnR>
                    <a:lnT w="5443" cap="flat" cmpd="sng" algn="ctr">
                      <a:solidFill>
                        <a:schemeClr val="bg1"/>
                      </a:solidFill>
                      <a:prstDash val="solid"/>
                      <a:round/>
                      <a:headEnd type="none" w="med" len="med"/>
                      <a:tailEnd type="none" w="med" len="med"/>
                    </a:lnT>
                    <a:lnB w="5443"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440097030"/>
                  </a:ext>
                </a:extLst>
              </a:tr>
              <a:tr h="643530">
                <a:tc>
                  <a:txBody>
                    <a:bodyPr/>
                    <a:lstStyle/>
                    <a:p>
                      <a:pPr rtl="0">
                        <a:buNone/>
                      </a:pPr>
                      <a:r>
                        <a:rPr lang="en-US" sz="1600" b="1" dirty="0">
                          <a:solidFill>
                            <a:srgbClr val="1B1C1D"/>
                          </a:solidFill>
                          <a:effectLst/>
                          <a:latin typeface="Brygada 1918 Semi Bold" panose="020B0604020202020204" charset="0"/>
                          <a:ea typeface="Brygada 1918 Semi Bold" panose="020B0604020202020204" charset="0"/>
                        </a:rPr>
                        <a:t>Analytical &amp; Critical Thinking</a:t>
                      </a:r>
                      <a:endParaRPr lang="en-US" sz="1600" dirty="0">
                        <a:solidFill>
                          <a:srgbClr val="1B1C1D"/>
                        </a:solidFill>
                        <a:effectLst/>
                        <a:latin typeface="Brygada 1918 Semi Bold" panose="020B0604020202020204" charset="0"/>
                        <a:ea typeface="Brygada 1918 Semi Bold" panose="020B0604020202020204" charset="0"/>
                      </a:endParaRPr>
                    </a:p>
                  </a:txBody>
                  <a:tcPr marL="29256" marR="29256" marT="19504" marB="19504" anchor="ctr">
                    <a:lnL w="5443" cap="flat" cmpd="sng" algn="ctr">
                      <a:solidFill>
                        <a:schemeClr val="bg1"/>
                      </a:solidFill>
                      <a:prstDash val="solid"/>
                      <a:round/>
                      <a:headEnd type="none" w="med" len="med"/>
                      <a:tailEnd type="none" w="med" len="med"/>
                    </a:lnL>
                    <a:lnR w="5443" cap="flat" cmpd="sng" algn="ctr">
                      <a:solidFill>
                        <a:schemeClr val="bg1"/>
                      </a:solidFill>
                      <a:prstDash val="solid"/>
                      <a:round/>
                      <a:headEnd type="none" w="med" len="med"/>
                      <a:tailEnd type="none" w="med" len="med"/>
                    </a:lnR>
                    <a:lnT w="5443" cap="flat" cmpd="sng" algn="ctr">
                      <a:solidFill>
                        <a:schemeClr val="bg1"/>
                      </a:solidFill>
                      <a:prstDash val="solid"/>
                      <a:round/>
                      <a:headEnd type="none" w="med" len="med"/>
                      <a:tailEnd type="none" w="med" len="med"/>
                    </a:lnT>
                    <a:lnB w="5443" cap="flat" cmpd="sng" algn="ctr">
                      <a:solidFill>
                        <a:schemeClr val="bg1"/>
                      </a:solidFill>
                      <a:prstDash val="solid"/>
                      <a:round/>
                      <a:headEnd type="none" w="med" len="med"/>
                      <a:tailEnd type="none" w="med" len="med"/>
                    </a:lnB>
                    <a:noFill/>
                  </a:tcPr>
                </a:tc>
                <a:tc>
                  <a:txBody>
                    <a:bodyPr/>
                    <a:lstStyle/>
                    <a:p>
                      <a:pPr rtl="0">
                        <a:buNone/>
                      </a:pPr>
                      <a:r>
                        <a:rPr lang="en-US" sz="1600" b="0" dirty="0">
                          <a:solidFill>
                            <a:srgbClr val="1B1C1D"/>
                          </a:solidFill>
                          <a:effectLst/>
                          <a:latin typeface="Brygada 1918" panose="020B0604020202020204" charset="0"/>
                          <a:ea typeface="Brygada 1918" panose="020B0604020202020204" charset="0"/>
                        </a:rPr>
                        <a:t>In-Depth Analysis</a:t>
                      </a:r>
                    </a:p>
                  </a:txBody>
                  <a:tcPr marL="29256" marR="29256" marT="19504" marB="19504" anchor="ctr">
                    <a:lnL w="5443" cap="flat" cmpd="sng" algn="ctr">
                      <a:solidFill>
                        <a:schemeClr val="bg1"/>
                      </a:solidFill>
                      <a:prstDash val="solid"/>
                      <a:round/>
                      <a:headEnd type="none" w="med" len="med"/>
                      <a:tailEnd type="none" w="med" len="med"/>
                    </a:lnL>
                    <a:lnR w="5443" cap="flat" cmpd="sng" algn="ctr">
                      <a:solidFill>
                        <a:schemeClr val="bg1"/>
                      </a:solidFill>
                      <a:prstDash val="solid"/>
                      <a:round/>
                      <a:headEnd type="none" w="med" len="med"/>
                      <a:tailEnd type="none" w="med" len="med"/>
                    </a:lnR>
                    <a:lnT w="5443" cap="flat" cmpd="sng" algn="ctr">
                      <a:solidFill>
                        <a:schemeClr val="bg1"/>
                      </a:solidFill>
                      <a:prstDash val="solid"/>
                      <a:round/>
                      <a:headEnd type="none" w="med" len="med"/>
                      <a:tailEnd type="none" w="med" len="med"/>
                    </a:lnT>
                    <a:lnB w="5443" cap="flat" cmpd="sng" algn="ctr">
                      <a:solidFill>
                        <a:schemeClr val="bg1"/>
                      </a:solidFill>
                      <a:prstDash val="solid"/>
                      <a:round/>
                      <a:headEnd type="none" w="med" len="med"/>
                      <a:tailEnd type="none" w="med" len="med"/>
                    </a:lnB>
                    <a:noFill/>
                  </a:tcPr>
                </a:tc>
                <a:tc>
                  <a:txBody>
                    <a:bodyPr/>
                    <a:lstStyle/>
                    <a:p>
                      <a:pPr rtl="0">
                        <a:buNone/>
                      </a:pPr>
                      <a:r>
                        <a:rPr lang="en-US" sz="1600" dirty="0">
                          <a:solidFill>
                            <a:srgbClr val="1B1C1D"/>
                          </a:solidFill>
                          <a:effectLst/>
                          <a:latin typeface="Brygada 1918" panose="020B0604020202020204" charset="0"/>
                          <a:ea typeface="Brygada 1918" panose="020B0604020202020204" charset="0"/>
                        </a:rPr>
                        <a:t>Ability to gather, interpret, and connect vast amounts of raw data (IOCs, dark web chatter, logs) to identify patterns and threat actor campaigns.</a:t>
                      </a:r>
                    </a:p>
                  </a:txBody>
                  <a:tcPr marL="29256" marR="29256" marT="19504" marB="19504" anchor="ctr">
                    <a:lnL w="5443" cap="flat" cmpd="sng" algn="ctr">
                      <a:solidFill>
                        <a:schemeClr val="bg1"/>
                      </a:solidFill>
                      <a:prstDash val="solid"/>
                      <a:round/>
                      <a:headEnd type="none" w="med" len="med"/>
                      <a:tailEnd type="none" w="med" len="med"/>
                    </a:lnL>
                    <a:lnR w="5443" cap="flat" cmpd="sng" algn="ctr">
                      <a:solidFill>
                        <a:schemeClr val="bg1"/>
                      </a:solidFill>
                      <a:prstDash val="solid"/>
                      <a:round/>
                      <a:headEnd type="none" w="med" len="med"/>
                      <a:tailEnd type="none" w="med" len="med"/>
                    </a:lnR>
                    <a:lnT w="5443" cap="flat" cmpd="sng" algn="ctr">
                      <a:solidFill>
                        <a:schemeClr val="bg1"/>
                      </a:solidFill>
                      <a:prstDash val="solid"/>
                      <a:round/>
                      <a:headEnd type="none" w="med" len="med"/>
                      <a:tailEnd type="none" w="med" len="med"/>
                    </a:lnT>
                    <a:lnB w="5443"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4198187448"/>
                  </a:ext>
                </a:extLst>
              </a:tr>
              <a:tr h="643530">
                <a:tc>
                  <a:txBody>
                    <a:bodyPr/>
                    <a:lstStyle/>
                    <a:p>
                      <a:pPr rtl="0">
                        <a:buNone/>
                      </a:pPr>
                      <a:endParaRPr lang="en-US" sz="1600">
                        <a:solidFill>
                          <a:srgbClr val="1B1C1D"/>
                        </a:solidFill>
                        <a:effectLst/>
                        <a:latin typeface="Brygada 1918 Semi Bold" panose="020B0604020202020204" charset="0"/>
                        <a:ea typeface="Brygada 1918 Semi Bold" panose="020B0604020202020204" charset="0"/>
                      </a:endParaRPr>
                    </a:p>
                  </a:txBody>
                  <a:tcPr marL="29256" marR="29256" marT="19504" marB="19504" anchor="ctr">
                    <a:lnL w="5443" cap="flat" cmpd="sng" algn="ctr">
                      <a:solidFill>
                        <a:schemeClr val="bg1"/>
                      </a:solidFill>
                      <a:prstDash val="solid"/>
                      <a:round/>
                      <a:headEnd type="none" w="med" len="med"/>
                      <a:tailEnd type="none" w="med" len="med"/>
                    </a:lnL>
                    <a:lnR w="5443" cap="flat" cmpd="sng" algn="ctr">
                      <a:solidFill>
                        <a:schemeClr val="bg1"/>
                      </a:solidFill>
                      <a:prstDash val="solid"/>
                      <a:round/>
                      <a:headEnd type="none" w="med" len="med"/>
                      <a:tailEnd type="none" w="med" len="med"/>
                    </a:lnR>
                    <a:lnT w="5443" cap="flat" cmpd="sng" algn="ctr">
                      <a:solidFill>
                        <a:schemeClr val="bg1"/>
                      </a:solidFill>
                      <a:prstDash val="solid"/>
                      <a:round/>
                      <a:headEnd type="none" w="med" len="med"/>
                      <a:tailEnd type="none" w="med" len="med"/>
                    </a:lnT>
                    <a:lnB w="5443" cap="flat" cmpd="sng" algn="ctr">
                      <a:solidFill>
                        <a:schemeClr val="bg1"/>
                      </a:solidFill>
                      <a:prstDash val="solid"/>
                      <a:round/>
                      <a:headEnd type="none" w="med" len="med"/>
                      <a:tailEnd type="none" w="med" len="med"/>
                    </a:lnB>
                    <a:noFill/>
                  </a:tcPr>
                </a:tc>
                <a:tc>
                  <a:txBody>
                    <a:bodyPr/>
                    <a:lstStyle/>
                    <a:p>
                      <a:pPr rtl="0">
                        <a:buNone/>
                      </a:pPr>
                      <a:r>
                        <a:rPr lang="en-US" sz="1600" b="0" dirty="0">
                          <a:solidFill>
                            <a:srgbClr val="1B1C1D"/>
                          </a:solidFill>
                          <a:effectLst/>
                          <a:latin typeface="Brygada 1918" panose="020B0604020202020204" charset="0"/>
                          <a:ea typeface="Brygada 1918" panose="020B0604020202020204" charset="0"/>
                        </a:rPr>
                        <a:t>Critical Reasoning</a:t>
                      </a:r>
                    </a:p>
                  </a:txBody>
                  <a:tcPr marL="29256" marR="29256" marT="19504" marB="19504" anchor="ctr">
                    <a:lnL w="5443" cap="flat" cmpd="sng" algn="ctr">
                      <a:solidFill>
                        <a:schemeClr val="bg1"/>
                      </a:solidFill>
                      <a:prstDash val="solid"/>
                      <a:round/>
                      <a:headEnd type="none" w="med" len="med"/>
                      <a:tailEnd type="none" w="med" len="med"/>
                    </a:lnL>
                    <a:lnR w="5443" cap="flat" cmpd="sng" algn="ctr">
                      <a:solidFill>
                        <a:schemeClr val="bg1"/>
                      </a:solidFill>
                      <a:prstDash val="solid"/>
                      <a:round/>
                      <a:headEnd type="none" w="med" len="med"/>
                      <a:tailEnd type="none" w="med" len="med"/>
                    </a:lnR>
                    <a:lnT w="5443" cap="flat" cmpd="sng" algn="ctr">
                      <a:solidFill>
                        <a:schemeClr val="bg1"/>
                      </a:solidFill>
                      <a:prstDash val="solid"/>
                      <a:round/>
                      <a:headEnd type="none" w="med" len="med"/>
                      <a:tailEnd type="none" w="med" len="med"/>
                    </a:lnT>
                    <a:lnB w="5443" cap="flat" cmpd="sng" algn="ctr">
                      <a:solidFill>
                        <a:schemeClr val="bg1"/>
                      </a:solidFill>
                      <a:prstDash val="solid"/>
                      <a:round/>
                      <a:headEnd type="none" w="med" len="med"/>
                      <a:tailEnd type="none" w="med" len="med"/>
                    </a:lnB>
                    <a:noFill/>
                  </a:tcPr>
                </a:tc>
                <a:tc>
                  <a:txBody>
                    <a:bodyPr/>
                    <a:lstStyle/>
                    <a:p>
                      <a:pPr rtl="0">
                        <a:buNone/>
                      </a:pPr>
                      <a:r>
                        <a:rPr lang="en-US" sz="1600" dirty="0">
                          <a:solidFill>
                            <a:srgbClr val="1B1C1D"/>
                          </a:solidFill>
                          <a:effectLst/>
                          <a:latin typeface="Brygada 1918" panose="020B0604020202020204" charset="0"/>
                          <a:ea typeface="Brygada 1918" panose="020B0604020202020204" charset="0"/>
                        </a:rPr>
                        <a:t>Formulating unbiased judgments and evidence-based conclusions, identifying logical fallacies or biases in information.</a:t>
                      </a:r>
                    </a:p>
                  </a:txBody>
                  <a:tcPr marL="29256" marR="29256" marT="19504" marB="19504" anchor="ctr">
                    <a:lnL w="5443" cap="flat" cmpd="sng" algn="ctr">
                      <a:solidFill>
                        <a:schemeClr val="bg1"/>
                      </a:solidFill>
                      <a:prstDash val="solid"/>
                      <a:round/>
                      <a:headEnd type="none" w="med" len="med"/>
                      <a:tailEnd type="none" w="med" len="med"/>
                    </a:lnL>
                    <a:lnR w="5443" cap="flat" cmpd="sng" algn="ctr">
                      <a:solidFill>
                        <a:schemeClr val="bg1"/>
                      </a:solidFill>
                      <a:prstDash val="solid"/>
                      <a:round/>
                      <a:headEnd type="none" w="med" len="med"/>
                      <a:tailEnd type="none" w="med" len="med"/>
                    </a:lnR>
                    <a:lnT w="5443" cap="flat" cmpd="sng" algn="ctr">
                      <a:solidFill>
                        <a:schemeClr val="bg1"/>
                      </a:solidFill>
                      <a:prstDash val="solid"/>
                      <a:round/>
                      <a:headEnd type="none" w="med" len="med"/>
                      <a:tailEnd type="none" w="med" len="med"/>
                    </a:lnT>
                    <a:lnB w="5443"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018328189"/>
                  </a:ext>
                </a:extLst>
              </a:tr>
              <a:tr h="494477">
                <a:tc>
                  <a:txBody>
                    <a:bodyPr/>
                    <a:lstStyle/>
                    <a:p>
                      <a:pPr rtl="0">
                        <a:buNone/>
                      </a:pPr>
                      <a:endParaRPr lang="en-US" sz="1600">
                        <a:solidFill>
                          <a:srgbClr val="1B1C1D"/>
                        </a:solidFill>
                        <a:effectLst/>
                        <a:latin typeface="Brygada 1918 Semi Bold" panose="020B0604020202020204" charset="0"/>
                        <a:ea typeface="Brygada 1918 Semi Bold" panose="020B0604020202020204" charset="0"/>
                      </a:endParaRPr>
                    </a:p>
                  </a:txBody>
                  <a:tcPr marL="29256" marR="29256" marT="19504" marB="19504" anchor="ctr">
                    <a:lnL w="5443" cap="flat" cmpd="sng" algn="ctr">
                      <a:solidFill>
                        <a:schemeClr val="bg1"/>
                      </a:solidFill>
                      <a:prstDash val="solid"/>
                      <a:round/>
                      <a:headEnd type="none" w="med" len="med"/>
                      <a:tailEnd type="none" w="med" len="med"/>
                    </a:lnL>
                    <a:lnR w="5443" cap="flat" cmpd="sng" algn="ctr">
                      <a:solidFill>
                        <a:schemeClr val="bg1"/>
                      </a:solidFill>
                      <a:prstDash val="solid"/>
                      <a:round/>
                      <a:headEnd type="none" w="med" len="med"/>
                      <a:tailEnd type="none" w="med" len="med"/>
                    </a:lnR>
                    <a:lnT w="5443" cap="flat" cmpd="sng" algn="ctr">
                      <a:solidFill>
                        <a:schemeClr val="bg1"/>
                      </a:solidFill>
                      <a:prstDash val="solid"/>
                      <a:round/>
                      <a:headEnd type="none" w="med" len="med"/>
                      <a:tailEnd type="none" w="med" len="med"/>
                    </a:lnT>
                    <a:lnB w="5443" cap="flat" cmpd="sng" algn="ctr">
                      <a:solidFill>
                        <a:schemeClr val="bg1"/>
                      </a:solidFill>
                      <a:prstDash val="solid"/>
                      <a:round/>
                      <a:headEnd type="none" w="med" len="med"/>
                      <a:tailEnd type="none" w="med" len="med"/>
                    </a:lnB>
                    <a:noFill/>
                  </a:tcPr>
                </a:tc>
                <a:tc>
                  <a:txBody>
                    <a:bodyPr/>
                    <a:lstStyle/>
                    <a:p>
                      <a:pPr rtl="0">
                        <a:buNone/>
                      </a:pPr>
                      <a:r>
                        <a:rPr lang="en-US" sz="1600" b="0" dirty="0">
                          <a:solidFill>
                            <a:srgbClr val="1B1C1D"/>
                          </a:solidFill>
                          <a:effectLst/>
                          <a:latin typeface="Brygada 1918" panose="020B0604020202020204" charset="0"/>
                          <a:ea typeface="Brygada 1918" panose="020B0604020202020204" charset="0"/>
                        </a:rPr>
                        <a:t>Investigative Mindset</a:t>
                      </a:r>
                    </a:p>
                  </a:txBody>
                  <a:tcPr marL="29256" marR="29256" marT="19504" marB="19504" anchor="ctr">
                    <a:lnL w="5443" cap="flat" cmpd="sng" algn="ctr">
                      <a:solidFill>
                        <a:schemeClr val="bg1"/>
                      </a:solidFill>
                      <a:prstDash val="solid"/>
                      <a:round/>
                      <a:headEnd type="none" w="med" len="med"/>
                      <a:tailEnd type="none" w="med" len="med"/>
                    </a:lnL>
                    <a:lnR w="5443" cap="flat" cmpd="sng" algn="ctr">
                      <a:solidFill>
                        <a:schemeClr val="bg1"/>
                      </a:solidFill>
                      <a:prstDash val="solid"/>
                      <a:round/>
                      <a:headEnd type="none" w="med" len="med"/>
                      <a:tailEnd type="none" w="med" len="med"/>
                    </a:lnR>
                    <a:lnT w="5443" cap="flat" cmpd="sng" algn="ctr">
                      <a:solidFill>
                        <a:schemeClr val="bg1"/>
                      </a:solidFill>
                      <a:prstDash val="solid"/>
                      <a:round/>
                      <a:headEnd type="none" w="med" len="med"/>
                      <a:tailEnd type="none" w="med" len="med"/>
                    </a:lnT>
                    <a:lnB w="5443" cap="flat" cmpd="sng" algn="ctr">
                      <a:solidFill>
                        <a:schemeClr val="bg1"/>
                      </a:solidFill>
                      <a:prstDash val="solid"/>
                      <a:round/>
                      <a:headEnd type="none" w="med" len="med"/>
                      <a:tailEnd type="none" w="med" len="med"/>
                    </a:lnB>
                    <a:noFill/>
                  </a:tcPr>
                </a:tc>
                <a:tc>
                  <a:txBody>
                    <a:bodyPr/>
                    <a:lstStyle/>
                    <a:p>
                      <a:pPr rtl="0">
                        <a:buNone/>
                      </a:pPr>
                      <a:r>
                        <a:rPr lang="en-US" sz="1600" dirty="0">
                          <a:solidFill>
                            <a:srgbClr val="1B1C1D"/>
                          </a:solidFill>
                          <a:effectLst/>
                          <a:latin typeface="Brygada 1918" panose="020B0604020202020204" charset="0"/>
                          <a:ea typeface="Brygada 1918" panose="020B0604020202020204" charset="0"/>
                        </a:rPr>
                        <a:t>Possessing the curiosity and persistence to "pivot" on data points to uncover the </a:t>
                      </a:r>
                      <a:r>
                        <a:rPr lang="en-US" sz="1600" i="1" dirty="0">
                          <a:solidFill>
                            <a:srgbClr val="1B1C1D"/>
                          </a:solidFill>
                          <a:effectLst/>
                          <a:latin typeface="Brygada 1918" panose="020B0604020202020204" charset="0"/>
                          <a:ea typeface="Brygada 1918" panose="020B0604020202020204" charset="0"/>
                        </a:rPr>
                        <a:t>who</a:t>
                      </a:r>
                      <a:r>
                        <a:rPr lang="en-US" sz="1600" dirty="0">
                          <a:solidFill>
                            <a:srgbClr val="1B1C1D"/>
                          </a:solidFill>
                          <a:effectLst/>
                          <a:latin typeface="Brygada 1918" panose="020B0604020202020204" charset="0"/>
                          <a:ea typeface="Brygada 1918" panose="020B0604020202020204" charset="0"/>
                        </a:rPr>
                        <a:t>, </a:t>
                      </a:r>
                      <a:r>
                        <a:rPr lang="en-US" sz="1600" i="1" dirty="0">
                          <a:solidFill>
                            <a:srgbClr val="1B1C1D"/>
                          </a:solidFill>
                          <a:effectLst/>
                          <a:latin typeface="Brygada 1918" panose="020B0604020202020204" charset="0"/>
                          <a:ea typeface="Brygada 1918" panose="020B0604020202020204" charset="0"/>
                        </a:rPr>
                        <a:t>why</a:t>
                      </a:r>
                      <a:r>
                        <a:rPr lang="en-US" sz="1600" dirty="0">
                          <a:solidFill>
                            <a:srgbClr val="1B1C1D"/>
                          </a:solidFill>
                          <a:effectLst/>
                          <a:latin typeface="Brygada 1918" panose="020B0604020202020204" charset="0"/>
                          <a:ea typeface="Brygada 1918" panose="020B0604020202020204" charset="0"/>
                        </a:rPr>
                        <a:t>, and </a:t>
                      </a:r>
                      <a:r>
                        <a:rPr lang="en-US" sz="1600" i="1" dirty="0">
                          <a:solidFill>
                            <a:srgbClr val="1B1C1D"/>
                          </a:solidFill>
                          <a:effectLst/>
                          <a:latin typeface="Brygada 1918" panose="020B0604020202020204" charset="0"/>
                          <a:ea typeface="Brygada 1918" panose="020B0604020202020204" charset="0"/>
                        </a:rPr>
                        <a:t>how</a:t>
                      </a:r>
                      <a:r>
                        <a:rPr lang="en-US" sz="1600" dirty="0">
                          <a:solidFill>
                            <a:srgbClr val="1B1C1D"/>
                          </a:solidFill>
                          <a:effectLst/>
                          <a:latin typeface="Brygada 1918" panose="020B0604020202020204" charset="0"/>
                          <a:ea typeface="Brygada 1918" panose="020B0604020202020204" charset="0"/>
                        </a:rPr>
                        <a:t> behind a cyberattack.</a:t>
                      </a:r>
                    </a:p>
                  </a:txBody>
                  <a:tcPr marL="29256" marR="29256" marT="19504" marB="19504" anchor="ctr">
                    <a:lnL w="5443" cap="flat" cmpd="sng" algn="ctr">
                      <a:solidFill>
                        <a:schemeClr val="bg1"/>
                      </a:solidFill>
                      <a:prstDash val="solid"/>
                      <a:round/>
                      <a:headEnd type="none" w="med" len="med"/>
                      <a:tailEnd type="none" w="med" len="med"/>
                    </a:lnL>
                    <a:lnR w="5443" cap="flat" cmpd="sng" algn="ctr">
                      <a:solidFill>
                        <a:schemeClr val="bg1"/>
                      </a:solidFill>
                      <a:prstDash val="solid"/>
                      <a:round/>
                      <a:headEnd type="none" w="med" len="med"/>
                      <a:tailEnd type="none" w="med" len="med"/>
                    </a:lnR>
                    <a:lnT w="5443" cap="flat" cmpd="sng" algn="ctr">
                      <a:solidFill>
                        <a:schemeClr val="bg1"/>
                      </a:solidFill>
                      <a:prstDash val="solid"/>
                      <a:round/>
                      <a:headEnd type="none" w="med" len="med"/>
                      <a:tailEnd type="none" w="med" len="med"/>
                    </a:lnT>
                    <a:lnB w="5443"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825212133"/>
                  </a:ext>
                </a:extLst>
              </a:tr>
              <a:tr h="643530">
                <a:tc>
                  <a:txBody>
                    <a:bodyPr/>
                    <a:lstStyle/>
                    <a:p>
                      <a:pPr rtl="0">
                        <a:buNone/>
                      </a:pPr>
                      <a:r>
                        <a:rPr lang="en-US" sz="1600" b="1">
                          <a:solidFill>
                            <a:srgbClr val="1B1C1D"/>
                          </a:solidFill>
                          <a:effectLst/>
                          <a:latin typeface="Brygada 1918 Semi Bold" panose="020B0604020202020204" charset="0"/>
                          <a:ea typeface="Brygada 1918 Semi Bold" panose="020B0604020202020204" charset="0"/>
                        </a:rPr>
                        <a:t>Technical Proficiency</a:t>
                      </a:r>
                      <a:endParaRPr lang="en-US" sz="1600">
                        <a:solidFill>
                          <a:srgbClr val="1B1C1D"/>
                        </a:solidFill>
                        <a:effectLst/>
                        <a:latin typeface="Brygada 1918 Semi Bold" panose="020B0604020202020204" charset="0"/>
                        <a:ea typeface="Brygada 1918 Semi Bold" panose="020B0604020202020204" charset="0"/>
                      </a:endParaRPr>
                    </a:p>
                  </a:txBody>
                  <a:tcPr marL="29256" marR="29256" marT="19504" marB="19504" anchor="ctr">
                    <a:lnL w="5443" cap="flat" cmpd="sng" algn="ctr">
                      <a:solidFill>
                        <a:schemeClr val="bg1"/>
                      </a:solidFill>
                      <a:prstDash val="solid"/>
                      <a:round/>
                      <a:headEnd type="none" w="med" len="med"/>
                      <a:tailEnd type="none" w="med" len="med"/>
                    </a:lnL>
                    <a:lnR w="5443" cap="flat" cmpd="sng" algn="ctr">
                      <a:solidFill>
                        <a:schemeClr val="bg1"/>
                      </a:solidFill>
                      <a:prstDash val="solid"/>
                      <a:round/>
                      <a:headEnd type="none" w="med" len="med"/>
                      <a:tailEnd type="none" w="med" len="med"/>
                    </a:lnR>
                    <a:lnT w="5443" cap="flat" cmpd="sng" algn="ctr">
                      <a:solidFill>
                        <a:schemeClr val="bg1"/>
                      </a:solidFill>
                      <a:prstDash val="solid"/>
                      <a:round/>
                      <a:headEnd type="none" w="med" len="med"/>
                      <a:tailEnd type="none" w="med" len="med"/>
                    </a:lnT>
                    <a:lnB w="5443" cap="flat" cmpd="sng" algn="ctr">
                      <a:solidFill>
                        <a:schemeClr val="bg1"/>
                      </a:solidFill>
                      <a:prstDash val="solid"/>
                      <a:round/>
                      <a:headEnd type="none" w="med" len="med"/>
                      <a:tailEnd type="none" w="med" len="med"/>
                    </a:lnB>
                    <a:noFill/>
                  </a:tcPr>
                </a:tc>
                <a:tc>
                  <a:txBody>
                    <a:bodyPr/>
                    <a:lstStyle/>
                    <a:p>
                      <a:pPr rtl="0">
                        <a:buNone/>
                      </a:pPr>
                      <a:r>
                        <a:rPr lang="en-US" sz="1600" b="0" dirty="0">
                          <a:solidFill>
                            <a:srgbClr val="1B1C1D"/>
                          </a:solidFill>
                          <a:effectLst/>
                          <a:latin typeface="Brygada 1918" panose="020B0604020202020204" charset="0"/>
                          <a:ea typeface="Brygada 1918" panose="020B0604020202020204" charset="0"/>
                        </a:rPr>
                        <a:t>Threat Models &amp; Frameworks</a:t>
                      </a:r>
                    </a:p>
                  </a:txBody>
                  <a:tcPr marL="29256" marR="29256" marT="19504" marB="19504" anchor="ctr">
                    <a:lnL w="5443" cap="flat" cmpd="sng" algn="ctr">
                      <a:solidFill>
                        <a:schemeClr val="bg1"/>
                      </a:solidFill>
                      <a:prstDash val="solid"/>
                      <a:round/>
                      <a:headEnd type="none" w="med" len="med"/>
                      <a:tailEnd type="none" w="med" len="med"/>
                    </a:lnL>
                    <a:lnR w="5443" cap="flat" cmpd="sng" algn="ctr">
                      <a:solidFill>
                        <a:schemeClr val="bg1"/>
                      </a:solidFill>
                      <a:prstDash val="solid"/>
                      <a:round/>
                      <a:headEnd type="none" w="med" len="med"/>
                      <a:tailEnd type="none" w="med" len="med"/>
                    </a:lnR>
                    <a:lnT w="5443" cap="flat" cmpd="sng" algn="ctr">
                      <a:solidFill>
                        <a:schemeClr val="bg1"/>
                      </a:solidFill>
                      <a:prstDash val="solid"/>
                      <a:round/>
                      <a:headEnd type="none" w="med" len="med"/>
                      <a:tailEnd type="none" w="med" len="med"/>
                    </a:lnT>
                    <a:lnB w="5443" cap="flat" cmpd="sng" algn="ctr">
                      <a:solidFill>
                        <a:schemeClr val="bg1"/>
                      </a:solidFill>
                      <a:prstDash val="solid"/>
                      <a:round/>
                      <a:headEnd type="none" w="med" len="med"/>
                      <a:tailEnd type="none" w="med" len="med"/>
                    </a:lnB>
                    <a:noFill/>
                  </a:tcPr>
                </a:tc>
                <a:tc>
                  <a:txBody>
                    <a:bodyPr/>
                    <a:lstStyle/>
                    <a:p>
                      <a:pPr rtl="0">
                        <a:buNone/>
                      </a:pPr>
                      <a:r>
                        <a:rPr lang="en-US" sz="1600" dirty="0">
                          <a:solidFill>
                            <a:srgbClr val="1B1C1D"/>
                          </a:solidFill>
                          <a:effectLst/>
                          <a:latin typeface="Brygada 1918" panose="020B0604020202020204" charset="0"/>
                          <a:ea typeface="Brygada 1918" panose="020B0604020202020204" charset="0"/>
                        </a:rPr>
                        <a:t>Expert knowledge of models like </a:t>
                      </a:r>
                      <a:r>
                        <a:rPr lang="en-US" sz="1600" b="0" dirty="0">
                          <a:solidFill>
                            <a:srgbClr val="1B1C1D"/>
                          </a:solidFill>
                          <a:effectLst/>
                          <a:latin typeface="Brygada 1918" panose="020B0604020202020204" charset="0"/>
                          <a:ea typeface="Brygada 1918" panose="020B0604020202020204" charset="0"/>
                        </a:rPr>
                        <a:t>MITRE ATT&amp;CK, Cyber Kill Chain, and the Diamond Model </a:t>
                      </a:r>
                      <a:r>
                        <a:rPr lang="en-US" sz="1600" dirty="0">
                          <a:solidFill>
                            <a:srgbClr val="1B1C1D"/>
                          </a:solidFill>
                          <a:effectLst/>
                          <a:latin typeface="Brygada 1918" panose="020B0604020202020204" charset="0"/>
                          <a:ea typeface="Brygada 1918" panose="020B0604020202020204" charset="0"/>
                        </a:rPr>
                        <a:t>to structure and classify adversary TTPs.</a:t>
                      </a:r>
                    </a:p>
                  </a:txBody>
                  <a:tcPr marL="29256" marR="29256" marT="19504" marB="19504" anchor="ctr">
                    <a:lnL w="5443" cap="flat" cmpd="sng" algn="ctr">
                      <a:solidFill>
                        <a:schemeClr val="bg1"/>
                      </a:solidFill>
                      <a:prstDash val="solid"/>
                      <a:round/>
                      <a:headEnd type="none" w="med" len="med"/>
                      <a:tailEnd type="none" w="med" len="med"/>
                    </a:lnL>
                    <a:lnR w="5443" cap="flat" cmpd="sng" algn="ctr">
                      <a:solidFill>
                        <a:schemeClr val="bg1"/>
                      </a:solidFill>
                      <a:prstDash val="solid"/>
                      <a:round/>
                      <a:headEnd type="none" w="med" len="med"/>
                      <a:tailEnd type="none" w="med" len="med"/>
                    </a:lnR>
                    <a:lnT w="5443" cap="flat" cmpd="sng" algn="ctr">
                      <a:solidFill>
                        <a:schemeClr val="bg1"/>
                      </a:solidFill>
                      <a:prstDash val="solid"/>
                      <a:round/>
                      <a:headEnd type="none" w="med" len="med"/>
                      <a:tailEnd type="none" w="med" len="med"/>
                    </a:lnT>
                    <a:lnB w="5443"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917738919"/>
                  </a:ext>
                </a:extLst>
              </a:tr>
              <a:tr h="643530">
                <a:tc>
                  <a:txBody>
                    <a:bodyPr/>
                    <a:lstStyle/>
                    <a:p>
                      <a:pPr rtl="0">
                        <a:buNone/>
                      </a:pPr>
                      <a:endParaRPr lang="en-US" sz="1600">
                        <a:solidFill>
                          <a:srgbClr val="1B1C1D"/>
                        </a:solidFill>
                        <a:effectLst/>
                        <a:latin typeface="Brygada 1918 Semi Bold" panose="020B0604020202020204" charset="0"/>
                        <a:ea typeface="Brygada 1918 Semi Bold" panose="020B0604020202020204" charset="0"/>
                      </a:endParaRPr>
                    </a:p>
                  </a:txBody>
                  <a:tcPr marL="29256" marR="29256" marT="19504" marB="19504" anchor="ctr">
                    <a:lnL w="5443" cap="flat" cmpd="sng" algn="ctr">
                      <a:solidFill>
                        <a:schemeClr val="bg1"/>
                      </a:solidFill>
                      <a:prstDash val="solid"/>
                      <a:round/>
                      <a:headEnd type="none" w="med" len="med"/>
                      <a:tailEnd type="none" w="med" len="med"/>
                    </a:lnL>
                    <a:lnR w="5443" cap="flat" cmpd="sng" algn="ctr">
                      <a:solidFill>
                        <a:schemeClr val="bg1"/>
                      </a:solidFill>
                      <a:prstDash val="solid"/>
                      <a:round/>
                      <a:headEnd type="none" w="med" len="med"/>
                      <a:tailEnd type="none" w="med" len="med"/>
                    </a:lnR>
                    <a:lnT w="5443" cap="flat" cmpd="sng" algn="ctr">
                      <a:solidFill>
                        <a:schemeClr val="bg1"/>
                      </a:solidFill>
                      <a:prstDash val="solid"/>
                      <a:round/>
                      <a:headEnd type="none" w="med" len="med"/>
                      <a:tailEnd type="none" w="med" len="med"/>
                    </a:lnT>
                    <a:lnB w="5443" cap="flat" cmpd="sng" algn="ctr">
                      <a:solidFill>
                        <a:schemeClr val="bg1"/>
                      </a:solidFill>
                      <a:prstDash val="solid"/>
                      <a:round/>
                      <a:headEnd type="none" w="med" len="med"/>
                      <a:tailEnd type="none" w="med" len="med"/>
                    </a:lnB>
                    <a:noFill/>
                  </a:tcPr>
                </a:tc>
                <a:tc>
                  <a:txBody>
                    <a:bodyPr/>
                    <a:lstStyle/>
                    <a:p>
                      <a:pPr rtl="0">
                        <a:buNone/>
                      </a:pPr>
                      <a:r>
                        <a:rPr lang="en-US" sz="1600" b="0" dirty="0">
                          <a:solidFill>
                            <a:srgbClr val="1B1C1D"/>
                          </a:solidFill>
                          <a:effectLst/>
                          <a:latin typeface="Brygada 1918" panose="020B0604020202020204" charset="0"/>
                          <a:ea typeface="Brygada 1918" panose="020B0604020202020204" charset="0"/>
                        </a:rPr>
                        <a:t>Network &amp; Security Concepts</a:t>
                      </a:r>
                    </a:p>
                  </a:txBody>
                  <a:tcPr marL="29256" marR="29256" marT="19504" marB="19504" anchor="ctr">
                    <a:lnL w="5443" cap="flat" cmpd="sng" algn="ctr">
                      <a:solidFill>
                        <a:schemeClr val="bg1"/>
                      </a:solidFill>
                      <a:prstDash val="solid"/>
                      <a:round/>
                      <a:headEnd type="none" w="med" len="med"/>
                      <a:tailEnd type="none" w="med" len="med"/>
                    </a:lnL>
                    <a:lnR w="5443" cap="flat" cmpd="sng" algn="ctr">
                      <a:solidFill>
                        <a:schemeClr val="bg1"/>
                      </a:solidFill>
                      <a:prstDash val="solid"/>
                      <a:round/>
                      <a:headEnd type="none" w="med" len="med"/>
                      <a:tailEnd type="none" w="med" len="med"/>
                    </a:lnR>
                    <a:lnT w="5443" cap="flat" cmpd="sng" algn="ctr">
                      <a:solidFill>
                        <a:schemeClr val="bg1"/>
                      </a:solidFill>
                      <a:prstDash val="solid"/>
                      <a:round/>
                      <a:headEnd type="none" w="med" len="med"/>
                      <a:tailEnd type="none" w="med" len="med"/>
                    </a:lnT>
                    <a:lnB w="5443" cap="flat" cmpd="sng" algn="ctr">
                      <a:solidFill>
                        <a:schemeClr val="bg1"/>
                      </a:solidFill>
                      <a:prstDash val="solid"/>
                      <a:round/>
                      <a:headEnd type="none" w="med" len="med"/>
                      <a:tailEnd type="none" w="med" len="med"/>
                    </a:lnB>
                    <a:noFill/>
                  </a:tcPr>
                </a:tc>
                <a:tc>
                  <a:txBody>
                    <a:bodyPr/>
                    <a:lstStyle/>
                    <a:p>
                      <a:pPr rtl="0">
                        <a:buNone/>
                      </a:pPr>
                      <a:r>
                        <a:rPr lang="en-US" sz="1600" dirty="0">
                          <a:solidFill>
                            <a:srgbClr val="1B1C1D"/>
                          </a:solidFill>
                          <a:effectLst/>
                          <a:latin typeface="Brygada 1918" panose="020B0604020202020204" charset="0"/>
                          <a:ea typeface="Brygada 1918" panose="020B0604020202020204" charset="0"/>
                        </a:rPr>
                        <a:t>Solid understanding of networking protocols, intrusion detection systems, malware behavior, and security technologies (e.g., SIEM, TIPs).</a:t>
                      </a:r>
                    </a:p>
                  </a:txBody>
                  <a:tcPr marL="29256" marR="29256" marT="19504" marB="19504" anchor="ctr">
                    <a:lnL w="5443" cap="flat" cmpd="sng" algn="ctr">
                      <a:solidFill>
                        <a:schemeClr val="bg1"/>
                      </a:solidFill>
                      <a:prstDash val="solid"/>
                      <a:round/>
                      <a:headEnd type="none" w="med" len="med"/>
                      <a:tailEnd type="none" w="med" len="med"/>
                    </a:lnL>
                    <a:lnR w="5443" cap="flat" cmpd="sng" algn="ctr">
                      <a:solidFill>
                        <a:schemeClr val="bg1"/>
                      </a:solidFill>
                      <a:prstDash val="solid"/>
                      <a:round/>
                      <a:headEnd type="none" w="med" len="med"/>
                      <a:tailEnd type="none" w="med" len="med"/>
                    </a:lnR>
                    <a:lnT w="5443" cap="flat" cmpd="sng" algn="ctr">
                      <a:solidFill>
                        <a:schemeClr val="bg1"/>
                      </a:solidFill>
                      <a:prstDash val="solid"/>
                      <a:round/>
                      <a:headEnd type="none" w="med" len="med"/>
                      <a:tailEnd type="none" w="med" len="med"/>
                    </a:lnT>
                    <a:lnB w="5443"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668021950"/>
                  </a:ext>
                </a:extLst>
              </a:tr>
              <a:tr h="494477">
                <a:tc>
                  <a:txBody>
                    <a:bodyPr/>
                    <a:lstStyle/>
                    <a:p>
                      <a:pPr rtl="0">
                        <a:buNone/>
                      </a:pPr>
                      <a:endParaRPr lang="en-US" sz="1600">
                        <a:solidFill>
                          <a:srgbClr val="1B1C1D"/>
                        </a:solidFill>
                        <a:effectLst/>
                        <a:latin typeface="Brygada 1918 Semi Bold" panose="020B0604020202020204" charset="0"/>
                        <a:ea typeface="Brygada 1918 Semi Bold" panose="020B0604020202020204" charset="0"/>
                      </a:endParaRPr>
                    </a:p>
                  </a:txBody>
                  <a:tcPr marL="29256" marR="29256" marT="19504" marB="19504" anchor="ctr">
                    <a:lnL w="5443" cap="flat" cmpd="sng" algn="ctr">
                      <a:solidFill>
                        <a:schemeClr val="bg1"/>
                      </a:solidFill>
                      <a:prstDash val="solid"/>
                      <a:round/>
                      <a:headEnd type="none" w="med" len="med"/>
                      <a:tailEnd type="none" w="med" len="med"/>
                    </a:lnL>
                    <a:lnR w="5443" cap="flat" cmpd="sng" algn="ctr">
                      <a:solidFill>
                        <a:schemeClr val="bg1"/>
                      </a:solidFill>
                      <a:prstDash val="solid"/>
                      <a:round/>
                      <a:headEnd type="none" w="med" len="med"/>
                      <a:tailEnd type="none" w="med" len="med"/>
                    </a:lnR>
                    <a:lnT w="5443" cap="flat" cmpd="sng" algn="ctr">
                      <a:solidFill>
                        <a:schemeClr val="bg1"/>
                      </a:solidFill>
                      <a:prstDash val="solid"/>
                      <a:round/>
                      <a:headEnd type="none" w="med" len="med"/>
                      <a:tailEnd type="none" w="med" len="med"/>
                    </a:lnT>
                    <a:lnB w="5443" cap="flat" cmpd="sng" algn="ctr">
                      <a:solidFill>
                        <a:schemeClr val="bg1"/>
                      </a:solidFill>
                      <a:prstDash val="solid"/>
                      <a:round/>
                      <a:headEnd type="none" w="med" len="med"/>
                      <a:tailEnd type="none" w="med" len="med"/>
                    </a:lnB>
                    <a:noFill/>
                  </a:tcPr>
                </a:tc>
                <a:tc>
                  <a:txBody>
                    <a:bodyPr/>
                    <a:lstStyle/>
                    <a:p>
                      <a:pPr rtl="0">
                        <a:buNone/>
                      </a:pPr>
                      <a:r>
                        <a:rPr lang="en-US" sz="1600" b="0" dirty="0">
                          <a:solidFill>
                            <a:srgbClr val="1B1C1D"/>
                          </a:solidFill>
                          <a:effectLst/>
                          <a:latin typeface="Brygada 1918" panose="020B0604020202020204" charset="0"/>
                          <a:ea typeface="Brygada 1918" panose="020B0604020202020204" charset="0"/>
                        </a:rPr>
                        <a:t>OSINT &amp; Collection</a:t>
                      </a:r>
                    </a:p>
                  </a:txBody>
                  <a:tcPr marL="29256" marR="29256" marT="19504" marB="19504" anchor="ctr">
                    <a:lnL w="5443" cap="flat" cmpd="sng" algn="ctr">
                      <a:solidFill>
                        <a:schemeClr val="bg1"/>
                      </a:solidFill>
                      <a:prstDash val="solid"/>
                      <a:round/>
                      <a:headEnd type="none" w="med" len="med"/>
                      <a:tailEnd type="none" w="med" len="med"/>
                    </a:lnL>
                    <a:lnR w="5443" cap="flat" cmpd="sng" algn="ctr">
                      <a:solidFill>
                        <a:schemeClr val="bg1"/>
                      </a:solidFill>
                      <a:prstDash val="solid"/>
                      <a:round/>
                      <a:headEnd type="none" w="med" len="med"/>
                      <a:tailEnd type="none" w="med" len="med"/>
                    </a:lnR>
                    <a:lnT w="5443" cap="flat" cmpd="sng" algn="ctr">
                      <a:solidFill>
                        <a:schemeClr val="bg1"/>
                      </a:solidFill>
                      <a:prstDash val="solid"/>
                      <a:round/>
                      <a:headEnd type="none" w="med" len="med"/>
                      <a:tailEnd type="none" w="med" len="med"/>
                    </a:lnT>
                    <a:lnB w="5443" cap="flat" cmpd="sng" algn="ctr">
                      <a:solidFill>
                        <a:schemeClr val="bg1"/>
                      </a:solidFill>
                      <a:prstDash val="solid"/>
                      <a:round/>
                      <a:headEnd type="none" w="med" len="med"/>
                      <a:tailEnd type="none" w="med" len="med"/>
                    </a:lnB>
                    <a:noFill/>
                  </a:tcPr>
                </a:tc>
                <a:tc>
                  <a:txBody>
                    <a:bodyPr/>
                    <a:lstStyle/>
                    <a:p>
                      <a:pPr rtl="0">
                        <a:buNone/>
                      </a:pPr>
                      <a:r>
                        <a:rPr lang="en-US" sz="1600" dirty="0">
                          <a:solidFill>
                            <a:srgbClr val="1B1C1D"/>
                          </a:solidFill>
                          <a:effectLst/>
                          <a:latin typeface="Brygada 1918" panose="020B0604020202020204" charset="0"/>
                          <a:ea typeface="Brygada 1918" panose="020B0604020202020204" charset="0"/>
                        </a:rPr>
                        <a:t>Proficiency in Open-Source Intelligence (OSINT) gathering, dark web research, and leveraging intelligence platforms and feeds.</a:t>
                      </a:r>
                    </a:p>
                  </a:txBody>
                  <a:tcPr marL="29256" marR="29256" marT="19504" marB="19504" anchor="ctr">
                    <a:lnL w="5443" cap="flat" cmpd="sng" algn="ctr">
                      <a:solidFill>
                        <a:schemeClr val="bg1"/>
                      </a:solidFill>
                      <a:prstDash val="solid"/>
                      <a:round/>
                      <a:headEnd type="none" w="med" len="med"/>
                      <a:tailEnd type="none" w="med" len="med"/>
                    </a:lnL>
                    <a:lnR w="5443" cap="flat" cmpd="sng" algn="ctr">
                      <a:solidFill>
                        <a:schemeClr val="bg1"/>
                      </a:solidFill>
                      <a:prstDash val="solid"/>
                      <a:round/>
                      <a:headEnd type="none" w="med" len="med"/>
                      <a:tailEnd type="none" w="med" len="med"/>
                    </a:lnR>
                    <a:lnT w="5443" cap="flat" cmpd="sng" algn="ctr">
                      <a:solidFill>
                        <a:schemeClr val="bg1"/>
                      </a:solidFill>
                      <a:prstDash val="solid"/>
                      <a:round/>
                      <a:headEnd type="none" w="med" len="med"/>
                      <a:tailEnd type="none" w="med" len="med"/>
                    </a:lnT>
                    <a:lnB w="5443"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525145682"/>
                  </a:ext>
                </a:extLst>
              </a:tr>
              <a:tr h="643530">
                <a:tc>
                  <a:txBody>
                    <a:bodyPr/>
                    <a:lstStyle/>
                    <a:p>
                      <a:pPr rtl="0">
                        <a:buNone/>
                      </a:pPr>
                      <a:r>
                        <a:rPr lang="en-US" sz="1600" b="1">
                          <a:solidFill>
                            <a:srgbClr val="1B1C1D"/>
                          </a:solidFill>
                          <a:effectLst/>
                          <a:latin typeface="Brygada 1918 Semi Bold" panose="020B0604020202020204" charset="0"/>
                          <a:ea typeface="Brygada 1918 Semi Bold" panose="020B0604020202020204" charset="0"/>
                        </a:rPr>
                        <a:t>Communication &amp; Reporting</a:t>
                      </a:r>
                      <a:endParaRPr lang="en-US" sz="1600">
                        <a:solidFill>
                          <a:srgbClr val="1B1C1D"/>
                        </a:solidFill>
                        <a:effectLst/>
                        <a:latin typeface="Brygada 1918 Semi Bold" panose="020B0604020202020204" charset="0"/>
                        <a:ea typeface="Brygada 1918 Semi Bold" panose="020B0604020202020204" charset="0"/>
                      </a:endParaRPr>
                    </a:p>
                  </a:txBody>
                  <a:tcPr marL="29256" marR="29256" marT="19504" marB="19504" anchor="ctr">
                    <a:lnL w="5443" cap="flat" cmpd="sng" algn="ctr">
                      <a:solidFill>
                        <a:schemeClr val="bg1"/>
                      </a:solidFill>
                      <a:prstDash val="solid"/>
                      <a:round/>
                      <a:headEnd type="none" w="med" len="med"/>
                      <a:tailEnd type="none" w="med" len="med"/>
                    </a:lnL>
                    <a:lnR w="5443" cap="flat" cmpd="sng" algn="ctr">
                      <a:solidFill>
                        <a:schemeClr val="bg1"/>
                      </a:solidFill>
                      <a:prstDash val="solid"/>
                      <a:round/>
                      <a:headEnd type="none" w="med" len="med"/>
                      <a:tailEnd type="none" w="med" len="med"/>
                    </a:lnR>
                    <a:lnT w="5443" cap="flat" cmpd="sng" algn="ctr">
                      <a:solidFill>
                        <a:schemeClr val="bg1"/>
                      </a:solidFill>
                      <a:prstDash val="solid"/>
                      <a:round/>
                      <a:headEnd type="none" w="med" len="med"/>
                      <a:tailEnd type="none" w="med" len="med"/>
                    </a:lnT>
                    <a:lnB w="5443" cap="flat" cmpd="sng" algn="ctr">
                      <a:solidFill>
                        <a:schemeClr val="bg1"/>
                      </a:solidFill>
                      <a:prstDash val="solid"/>
                      <a:round/>
                      <a:headEnd type="none" w="med" len="med"/>
                      <a:tailEnd type="none" w="med" len="med"/>
                    </a:lnB>
                    <a:noFill/>
                  </a:tcPr>
                </a:tc>
                <a:tc>
                  <a:txBody>
                    <a:bodyPr/>
                    <a:lstStyle/>
                    <a:p>
                      <a:pPr rtl="0">
                        <a:buNone/>
                      </a:pPr>
                      <a:r>
                        <a:rPr lang="en-US" sz="1600" b="0" dirty="0">
                          <a:solidFill>
                            <a:srgbClr val="1B1C1D"/>
                          </a:solidFill>
                          <a:effectLst/>
                          <a:latin typeface="Brygada 1918" panose="020B0604020202020204" charset="0"/>
                          <a:ea typeface="Brygada 1918" panose="020B0604020202020204" charset="0"/>
                        </a:rPr>
                        <a:t>Stakeholder Communication</a:t>
                      </a:r>
                    </a:p>
                  </a:txBody>
                  <a:tcPr marL="29256" marR="29256" marT="19504" marB="19504" anchor="ctr">
                    <a:lnL w="5443" cap="flat" cmpd="sng" algn="ctr">
                      <a:solidFill>
                        <a:schemeClr val="bg1"/>
                      </a:solidFill>
                      <a:prstDash val="solid"/>
                      <a:round/>
                      <a:headEnd type="none" w="med" len="med"/>
                      <a:tailEnd type="none" w="med" len="med"/>
                    </a:lnL>
                    <a:lnR w="5443" cap="flat" cmpd="sng" algn="ctr">
                      <a:solidFill>
                        <a:schemeClr val="bg1"/>
                      </a:solidFill>
                      <a:prstDash val="solid"/>
                      <a:round/>
                      <a:headEnd type="none" w="med" len="med"/>
                      <a:tailEnd type="none" w="med" len="med"/>
                    </a:lnR>
                    <a:lnT w="5443" cap="flat" cmpd="sng" algn="ctr">
                      <a:solidFill>
                        <a:schemeClr val="bg1"/>
                      </a:solidFill>
                      <a:prstDash val="solid"/>
                      <a:round/>
                      <a:headEnd type="none" w="med" len="med"/>
                      <a:tailEnd type="none" w="med" len="med"/>
                    </a:lnT>
                    <a:lnB w="5443" cap="flat" cmpd="sng" algn="ctr">
                      <a:solidFill>
                        <a:schemeClr val="bg1"/>
                      </a:solidFill>
                      <a:prstDash val="solid"/>
                      <a:round/>
                      <a:headEnd type="none" w="med" len="med"/>
                      <a:tailEnd type="none" w="med" len="med"/>
                    </a:lnB>
                    <a:noFill/>
                  </a:tcPr>
                </a:tc>
                <a:tc>
                  <a:txBody>
                    <a:bodyPr/>
                    <a:lstStyle/>
                    <a:p>
                      <a:pPr rtl="0">
                        <a:buNone/>
                      </a:pPr>
                      <a:r>
                        <a:rPr lang="en-US" sz="1600" dirty="0">
                          <a:solidFill>
                            <a:srgbClr val="1B1C1D"/>
                          </a:solidFill>
                          <a:effectLst/>
                          <a:latin typeface="Brygada 1918" panose="020B0604020202020204" charset="0"/>
                          <a:ea typeface="Brygada 1918" panose="020B0604020202020204" charset="0"/>
                        </a:rPr>
                        <a:t>Translating highly technical intelligence findings into clear, concise, and actionable recommendations for both technical teams and non-technical executives.</a:t>
                      </a:r>
                    </a:p>
                  </a:txBody>
                  <a:tcPr marL="29256" marR="29256" marT="19504" marB="19504" anchor="ctr">
                    <a:lnL w="5443" cap="flat" cmpd="sng" algn="ctr">
                      <a:solidFill>
                        <a:schemeClr val="bg1"/>
                      </a:solidFill>
                      <a:prstDash val="solid"/>
                      <a:round/>
                      <a:headEnd type="none" w="med" len="med"/>
                      <a:tailEnd type="none" w="med" len="med"/>
                    </a:lnL>
                    <a:lnR w="5443" cap="flat" cmpd="sng" algn="ctr">
                      <a:solidFill>
                        <a:schemeClr val="bg1"/>
                      </a:solidFill>
                      <a:prstDash val="solid"/>
                      <a:round/>
                      <a:headEnd type="none" w="med" len="med"/>
                      <a:tailEnd type="none" w="med" len="med"/>
                    </a:lnR>
                    <a:lnT w="5443" cap="flat" cmpd="sng" algn="ctr">
                      <a:solidFill>
                        <a:schemeClr val="bg1"/>
                      </a:solidFill>
                      <a:prstDash val="solid"/>
                      <a:round/>
                      <a:headEnd type="none" w="med" len="med"/>
                      <a:tailEnd type="none" w="med" len="med"/>
                    </a:lnT>
                    <a:lnB w="5443"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446503510"/>
                  </a:ext>
                </a:extLst>
              </a:tr>
              <a:tr h="643530">
                <a:tc>
                  <a:txBody>
                    <a:bodyPr/>
                    <a:lstStyle/>
                    <a:p>
                      <a:pPr rtl="0">
                        <a:buNone/>
                      </a:pPr>
                      <a:endParaRPr lang="en-US" sz="1600">
                        <a:solidFill>
                          <a:srgbClr val="1B1C1D"/>
                        </a:solidFill>
                        <a:effectLst/>
                        <a:latin typeface="Brygada 1918 Semi Bold" panose="020B0604020202020204" charset="0"/>
                        <a:ea typeface="Brygada 1918 Semi Bold" panose="020B0604020202020204" charset="0"/>
                      </a:endParaRPr>
                    </a:p>
                  </a:txBody>
                  <a:tcPr marL="29256" marR="29256" marT="19504" marB="19504" anchor="ctr">
                    <a:lnL w="5443" cap="flat" cmpd="sng" algn="ctr">
                      <a:solidFill>
                        <a:schemeClr val="bg1"/>
                      </a:solidFill>
                      <a:prstDash val="solid"/>
                      <a:round/>
                      <a:headEnd type="none" w="med" len="med"/>
                      <a:tailEnd type="none" w="med" len="med"/>
                    </a:lnL>
                    <a:lnR w="5443" cap="flat" cmpd="sng" algn="ctr">
                      <a:solidFill>
                        <a:schemeClr val="bg1"/>
                      </a:solidFill>
                      <a:prstDash val="solid"/>
                      <a:round/>
                      <a:headEnd type="none" w="med" len="med"/>
                      <a:tailEnd type="none" w="med" len="med"/>
                    </a:lnR>
                    <a:lnT w="5443" cap="flat" cmpd="sng" algn="ctr">
                      <a:solidFill>
                        <a:schemeClr val="bg1"/>
                      </a:solidFill>
                      <a:prstDash val="solid"/>
                      <a:round/>
                      <a:headEnd type="none" w="med" len="med"/>
                      <a:tailEnd type="none" w="med" len="med"/>
                    </a:lnT>
                    <a:lnB w="5443" cap="flat" cmpd="sng" algn="ctr">
                      <a:solidFill>
                        <a:schemeClr val="bg1"/>
                      </a:solidFill>
                      <a:prstDash val="solid"/>
                      <a:round/>
                      <a:headEnd type="none" w="med" len="med"/>
                      <a:tailEnd type="none" w="med" len="med"/>
                    </a:lnB>
                    <a:noFill/>
                  </a:tcPr>
                </a:tc>
                <a:tc>
                  <a:txBody>
                    <a:bodyPr/>
                    <a:lstStyle/>
                    <a:p>
                      <a:pPr rtl="0">
                        <a:buNone/>
                      </a:pPr>
                      <a:r>
                        <a:rPr lang="en-US" sz="1600" b="0" dirty="0">
                          <a:solidFill>
                            <a:srgbClr val="1B1C1D"/>
                          </a:solidFill>
                          <a:effectLst/>
                          <a:latin typeface="Brygada 1918" panose="020B0604020202020204" charset="0"/>
                          <a:ea typeface="Brygada 1918" panose="020B0604020202020204" charset="0"/>
                        </a:rPr>
                        <a:t>Intelligence Tradecraft</a:t>
                      </a:r>
                    </a:p>
                  </a:txBody>
                  <a:tcPr marL="29256" marR="29256" marT="19504" marB="19504" anchor="ctr">
                    <a:lnL w="5443" cap="flat" cmpd="sng" algn="ctr">
                      <a:solidFill>
                        <a:schemeClr val="bg1"/>
                      </a:solidFill>
                      <a:prstDash val="solid"/>
                      <a:round/>
                      <a:headEnd type="none" w="med" len="med"/>
                      <a:tailEnd type="none" w="med" len="med"/>
                    </a:lnL>
                    <a:lnR w="5443" cap="flat" cmpd="sng" algn="ctr">
                      <a:solidFill>
                        <a:schemeClr val="bg1"/>
                      </a:solidFill>
                      <a:prstDash val="solid"/>
                      <a:round/>
                      <a:headEnd type="none" w="med" len="med"/>
                      <a:tailEnd type="none" w="med" len="med"/>
                    </a:lnR>
                    <a:lnT w="5443" cap="flat" cmpd="sng" algn="ctr">
                      <a:solidFill>
                        <a:schemeClr val="bg1"/>
                      </a:solidFill>
                      <a:prstDash val="solid"/>
                      <a:round/>
                      <a:headEnd type="none" w="med" len="med"/>
                      <a:tailEnd type="none" w="med" len="med"/>
                    </a:lnT>
                    <a:lnB w="5443" cap="flat" cmpd="sng" algn="ctr">
                      <a:solidFill>
                        <a:schemeClr val="bg1"/>
                      </a:solidFill>
                      <a:prstDash val="solid"/>
                      <a:round/>
                      <a:headEnd type="none" w="med" len="med"/>
                      <a:tailEnd type="none" w="med" len="med"/>
                    </a:lnB>
                    <a:noFill/>
                  </a:tcPr>
                </a:tc>
                <a:tc>
                  <a:txBody>
                    <a:bodyPr/>
                    <a:lstStyle/>
                    <a:p>
                      <a:pPr rtl="0">
                        <a:buNone/>
                      </a:pPr>
                      <a:r>
                        <a:rPr lang="en-US" sz="1600" dirty="0">
                          <a:solidFill>
                            <a:srgbClr val="1B1C1D"/>
                          </a:solidFill>
                          <a:effectLst/>
                          <a:latin typeface="Brygada 1918" panose="020B0604020202020204" charset="0"/>
                          <a:ea typeface="Brygada 1918" panose="020B0604020202020204" charset="0"/>
                        </a:rPr>
                        <a:t>Writing formal intelligence reports that adhere to established criteria (e.g., timeliness, relevance, and accuracy) and effectively disseminate intelligence.</a:t>
                      </a:r>
                    </a:p>
                  </a:txBody>
                  <a:tcPr marL="29256" marR="29256" marT="19504" marB="19504" anchor="ctr">
                    <a:lnL w="5443" cap="flat" cmpd="sng" algn="ctr">
                      <a:solidFill>
                        <a:schemeClr val="bg1"/>
                      </a:solidFill>
                      <a:prstDash val="solid"/>
                      <a:round/>
                      <a:headEnd type="none" w="med" len="med"/>
                      <a:tailEnd type="none" w="med" len="med"/>
                    </a:lnL>
                    <a:lnR w="5443" cap="flat" cmpd="sng" algn="ctr">
                      <a:solidFill>
                        <a:schemeClr val="bg1"/>
                      </a:solidFill>
                      <a:prstDash val="solid"/>
                      <a:round/>
                      <a:headEnd type="none" w="med" len="med"/>
                      <a:tailEnd type="none" w="med" len="med"/>
                    </a:lnR>
                    <a:lnT w="5443" cap="flat" cmpd="sng" algn="ctr">
                      <a:solidFill>
                        <a:schemeClr val="bg1"/>
                      </a:solidFill>
                      <a:prstDash val="solid"/>
                      <a:round/>
                      <a:headEnd type="none" w="med" len="med"/>
                      <a:tailEnd type="none" w="med" len="med"/>
                    </a:lnT>
                    <a:lnB w="5443"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045988228"/>
                  </a:ext>
                </a:extLst>
              </a:tr>
              <a:tr h="643530">
                <a:tc>
                  <a:txBody>
                    <a:bodyPr/>
                    <a:lstStyle/>
                    <a:p>
                      <a:pPr rtl="0">
                        <a:buNone/>
                      </a:pPr>
                      <a:r>
                        <a:rPr lang="en-US" sz="1600" b="1">
                          <a:solidFill>
                            <a:srgbClr val="1B1C1D"/>
                          </a:solidFill>
                          <a:effectLst/>
                          <a:latin typeface="Brygada 1918 Semi Bold" panose="020B0604020202020204" charset="0"/>
                          <a:ea typeface="Brygada 1918 Semi Bold" panose="020B0604020202020204" charset="0"/>
                        </a:rPr>
                        <a:t>Professional Effectiveness</a:t>
                      </a:r>
                      <a:endParaRPr lang="en-US" sz="1600">
                        <a:solidFill>
                          <a:srgbClr val="1B1C1D"/>
                        </a:solidFill>
                        <a:effectLst/>
                        <a:latin typeface="Brygada 1918 Semi Bold" panose="020B0604020202020204" charset="0"/>
                        <a:ea typeface="Brygada 1918 Semi Bold" panose="020B0604020202020204" charset="0"/>
                      </a:endParaRPr>
                    </a:p>
                  </a:txBody>
                  <a:tcPr marL="29256" marR="29256" marT="19504" marB="19504" anchor="ctr">
                    <a:lnL w="5443" cap="flat" cmpd="sng" algn="ctr">
                      <a:solidFill>
                        <a:schemeClr val="bg1"/>
                      </a:solidFill>
                      <a:prstDash val="solid"/>
                      <a:round/>
                      <a:headEnd type="none" w="med" len="med"/>
                      <a:tailEnd type="none" w="med" len="med"/>
                    </a:lnL>
                    <a:lnR w="5443" cap="flat" cmpd="sng" algn="ctr">
                      <a:solidFill>
                        <a:schemeClr val="bg1"/>
                      </a:solidFill>
                      <a:prstDash val="solid"/>
                      <a:round/>
                      <a:headEnd type="none" w="med" len="med"/>
                      <a:tailEnd type="none" w="med" len="med"/>
                    </a:lnR>
                    <a:lnT w="5443" cap="flat" cmpd="sng" algn="ctr">
                      <a:solidFill>
                        <a:schemeClr val="bg1"/>
                      </a:solidFill>
                      <a:prstDash val="solid"/>
                      <a:round/>
                      <a:headEnd type="none" w="med" len="med"/>
                      <a:tailEnd type="none" w="med" len="med"/>
                    </a:lnT>
                    <a:lnB w="5443" cap="flat" cmpd="sng" algn="ctr">
                      <a:solidFill>
                        <a:schemeClr val="bg1"/>
                      </a:solidFill>
                      <a:prstDash val="solid"/>
                      <a:round/>
                      <a:headEnd type="none" w="med" len="med"/>
                      <a:tailEnd type="none" w="med" len="med"/>
                    </a:lnB>
                    <a:noFill/>
                  </a:tcPr>
                </a:tc>
                <a:tc>
                  <a:txBody>
                    <a:bodyPr/>
                    <a:lstStyle/>
                    <a:p>
                      <a:pPr rtl="0">
                        <a:buNone/>
                      </a:pPr>
                      <a:r>
                        <a:rPr lang="en-US" sz="1600" b="0" dirty="0">
                          <a:solidFill>
                            <a:srgbClr val="1B1C1D"/>
                          </a:solidFill>
                          <a:effectLst/>
                          <a:latin typeface="Brygada 1918" panose="020B0604020202020204" charset="0"/>
                          <a:ea typeface="Brygada 1918" panose="020B0604020202020204" charset="0"/>
                        </a:rPr>
                        <a:t>Continuous Learning</a:t>
                      </a:r>
                    </a:p>
                  </a:txBody>
                  <a:tcPr marL="29256" marR="29256" marT="19504" marB="19504" anchor="ctr">
                    <a:lnL w="5443" cap="flat" cmpd="sng" algn="ctr">
                      <a:solidFill>
                        <a:schemeClr val="bg1"/>
                      </a:solidFill>
                      <a:prstDash val="solid"/>
                      <a:round/>
                      <a:headEnd type="none" w="med" len="med"/>
                      <a:tailEnd type="none" w="med" len="med"/>
                    </a:lnL>
                    <a:lnR w="5443" cap="flat" cmpd="sng" algn="ctr">
                      <a:solidFill>
                        <a:schemeClr val="bg1"/>
                      </a:solidFill>
                      <a:prstDash val="solid"/>
                      <a:round/>
                      <a:headEnd type="none" w="med" len="med"/>
                      <a:tailEnd type="none" w="med" len="med"/>
                    </a:lnR>
                    <a:lnT w="5443" cap="flat" cmpd="sng" algn="ctr">
                      <a:solidFill>
                        <a:schemeClr val="bg1"/>
                      </a:solidFill>
                      <a:prstDash val="solid"/>
                      <a:round/>
                      <a:headEnd type="none" w="med" len="med"/>
                      <a:tailEnd type="none" w="med" len="med"/>
                    </a:lnT>
                    <a:lnB w="5443" cap="flat" cmpd="sng" algn="ctr">
                      <a:solidFill>
                        <a:schemeClr val="bg1"/>
                      </a:solidFill>
                      <a:prstDash val="solid"/>
                      <a:round/>
                      <a:headEnd type="none" w="med" len="med"/>
                      <a:tailEnd type="none" w="med" len="med"/>
                    </a:lnB>
                    <a:noFill/>
                  </a:tcPr>
                </a:tc>
                <a:tc>
                  <a:txBody>
                    <a:bodyPr/>
                    <a:lstStyle/>
                    <a:p>
                      <a:pPr rtl="0">
                        <a:buNone/>
                      </a:pPr>
                      <a:r>
                        <a:rPr lang="en-US" sz="1600" dirty="0">
                          <a:solidFill>
                            <a:srgbClr val="1B1C1D"/>
                          </a:solidFill>
                          <a:effectLst/>
                          <a:latin typeface="Brygada 1918" panose="020B0604020202020204" charset="0"/>
                          <a:ea typeface="Brygada 1918" panose="020B0604020202020204" charset="0"/>
                        </a:rPr>
                        <a:t>A commitment to constantly stay updated on emerging threat actors, new vulnerabilities, and evolving attacker methodologies.</a:t>
                      </a:r>
                    </a:p>
                  </a:txBody>
                  <a:tcPr marL="29256" marR="29256" marT="19504" marB="19504" anchor="ctr">
                    <a:lnL w="5443" cap="flat" cmpd="sng" algn="ctr">
                      <a:solidFill>
                        <a:schemeClr val="bg1"/>
                      </a:solidFill>
                      <a:prstDash val="solid"/>
                      <a:round/>
                      <a:headEnd type="none" w="med" len="med"/>
                      <a:tailEnd type="none" w="med" len="med"/>
                    </a:lnL>
                    <a:lnR w="5443" cap="flat" cmpd="sng" algn="ctr">
                      <a:solidFill>
                        <a:schemeClr val="bg1"/>
                      </a:solidFill>
                      <a:prstDash val="solid"/>
                      <a:round/>
                      <a:headEnd type="none" w="med" len="med"/>
                      <a:tailEnd type="none" w="med" len="med"/>
                    </a:lnR>
                    <a:lnT w="5443" cap="flat" cmpd="sng" algn="ctr">
                      <a:solidFill>
                        <a:schemeClr val="bg1"/>
                      </a:solidFill>
                      <a:prstDash val="solid"/>
                      <a:round/>
                      <a:headEnd type="none" w="med" len="med"/>
                      <a:tailEnd type="none" w="med" len="med"/>
                    </a:lnT>
                    <a:lnB w="5443"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689660701"/>
                  </a:ext>
                </a:extLst>
              </a:tr>
              <a:tr h="643530">
                <a:tc>
                  <a:txBody>
                    <a:bodyPr/>
                    <a:lstStyle/>
                    <a:p>
                      <a:pPr rtl="0">
                        <a:buNone/>
                      </a:pPr>
                      <a:endParaRPr lang="en-US" sz="1600">
                        <a:solidFill>
                          <a:srgbClr val="1B1C1D"/>
                        </a:solidFill>
                        <a:effectLst/>
                        <a:latin typeface="Brygada 1918 Semi Bold" panose="020B0604020202020204" charset="0"/>
                        <a:ea typeface="Brygada 1918 Semi Bold" panose="020B0604020202020204" charset="0"/>
                      </a:endParaRPr>
                    </a:p>
                  </a:txBody>
                  <a:tcPr marL="29256" marR="29256" marT="19504" marB="19504" anchor="ctr">
                    <a:lnL w="5443" cap="flat" cmpd="sng" algn="ctr">
                      <a:solidFill>
                        <a:schemeClr val="bg1"/>
                      </a:solidFill>
                      <a:prstDash val="solid"/>
                      <a:round/>
                      <a:headEnd type="none" w="med" len="med"/>
                      <a:tailEnd type="none" w="med" len="med"/>
                    </a:lnL>
                    <a:lnR w="5443" cap="flat" cmpd="sng" algn="ctr">
                      <a:solidFill>
                        <a:schemeClr val="bg1"/>
                      </a:solidFill>
                      <a:prstDash val="solid"/>
                      <a:round/>
                      <a:headEnd type="none" w="med" len="med"/>
                      <a:tailEnd type="none" w="med" len="med"/>
                    </a:lnR>
                    <a:lnT w="5443" cap="flat" cmpd="sng" algn="ctr">
                      <a:solidFill>
                        <a:schemeClr val="bg1"/>
                      </a:solidFill>
                      <a:prstDash val="solid"/>
                      <a:round/>
                      <a:headEnd type="none" w="med" len="med"/>
                      <a:tailEnd type="none" w="med" len="med"/>
                    </a:lnT>
                    <a:lnB w="5443" cap="flat" cmpd="sng" algn="ctr">
                      <a:solidFill>
                        <a:schemeClr val="bg1"/>
                      </a:solidFill>
                      <a:prstDash val="solid"/>
                      <a:round/>
                      <a:headEnd type="none" w="med" len="med"/>
                      <a:tailEnd type="none" w="med" len="med"/>
                    </a:lnB>
                    <a:noFill/>
                  </a:tcPr>
                </a:tc>
                <a:tc>
                  <a:txBody>
                    <a:bodyPr/>
                    <a:lstStyle/>
                    <a:p>
                      <a:pPr rtl="0">
                        <a:buNone/>
                      </a:pPr>
                      <a:r>
                        <a:rPr lang="en-US" sz="1600" b="0" dirty="0">
                          <a:solidFill>
                            <a:srgbClr val="1B1C1D"/>
                          </a:solidFill>
                          <a:effectLst/>
                          <a:latin typeface="Brygada 1918" panose="020B0604020202020204" charset="0"/>
                          <a:ea typeface="Brygada 1918" panose="020B0604020202020204" charset="0"/>
                        </a:rPr>
                        <a:t>Adaptability &amp; Collaboration</a:t>
                      </a:r>
                    </a:p>
                  </a:txBody>
                  <a:tcPr marL="29256" marR="29256" marT="19504" marB="19504" anchor="ctr">
                    <a:lnL w="5443" cap="flat" cmpd="sng" algn="ctr">
                      <a:solidFill>
                        <a:schemeClr val="bg1"/>
                      </a:solidFill>
                      <a:prstDash val="solid"/>
                      <a:round/>
                      <a:headEnd type="none" w="med" len="med"/>
                      <a:tailEnd type="none" w="med" len="med"/>
                    </a:lnL>
                    <a:lnR w="5443" cap="flat" cmpd="sng" algn="ctr">
                      <a:solidFill>
                        <a:schemeClr val="bg1"/>
                      </a:solidFill>
                      <a:prstDash val="solid"/>
                      <a:round/>
                      <a:headEnd type="none" w="med" len="med"/>
                      <a:tailEnd type="none" w="med" len="med"/>
                    </a:lnR>
                    <a:lnT w="5443" cap="flat" cmpd="sng" algn="ctr">
                      <a:solidFill>
                        <a:schemeClr val="bg1"/>
                      </a:solidFill>
                      <a:prstDash val="solid"/>
                      <a:round/>
                      <a:headEnd type="none" w="med" len="med"/>
                      <a:tailEnd type="none" w="med" len="med"/>
                    </a:lnT>
                    <a:lnB w="5443" cap="flat" cmpd="sng" algn="ctr">
                      <a:solidFill>
                        <a:schemeClr val="bg1"/>
                      </a:solidFill>
                      <a:prstDash val="solid"/>
                      <a:round/>
                      <a:headEnd type="none" w="med" len="med"/>
                      <a:tailEnd type="none" w="med" len="med"/>
                    </a:lnB>
                    <a:noFill/>
                  </a:tcPr>
                </a:tc>
                <a:tc>
                  <a:txBody>
                    <a:bodyPr/>
                    <a:lstStyle/>
                    <a:p>
                      <a:pPr rtl="0">
                        <a:buNone/>
                      </a:pPr>
                      <a:r>
                        <a:rPr lang="en-US" sz="1600" dirty="0">
                          <a:solidFill>
                            <a:srgbClr val="1B1C1D"/>
                          </a:solidFill>
                          <a:effectLst/>
                          <a:latin typeface="Brygada 1918" panose="020B0604020202020204" charset="0"/>
                          <a:ea typeface="Brygada 1918" panose="020B0604020202020204" charset="0"/>
                        </a:rPr>
                        <a:t>The ability to quickly pivot research priorities based on current events and collaborate effectively with Incident Response and SOC teams.</a:t>
                      </a:r>
                    </a:p>
                  </a:txBody>
                  <a:tcPr marL="29256" marR="29256" marT="19504" marB="19504" anchor="ctr">
                    <a:lnL w="5443" cap="flat" cmpd="sng" algn="ctr">
                      <a:solidFill>
                        <a:schemeClr val="bg1"/>
                      </a:solidFill>
                      <a:prstDash val="solid"/>
                      <a:round/>
                      <a:headEnd type="none" w="med" len="med"/>
                      <a:tailEnd type="none" w="med" len="med"/>
                    </a:lnL>
                    <a:lnR w="5443" cap="flat" cmpd="sng" algn="ctr">
                      <a:solidFill>
                        <a:schemeClr val="bg1"/>
                      </a:solidFill>
                      <a:prstDash val="solid"/>
                      <a:round/>
                      <a:headEnd type="none" w="med" len="med"/>
                      <a:tailEnd type="none" w="med" len="med"/>
                    </a:lnR>
                    <a:lnT w="5443" cap="flat" cmpd="sng" algn="ctr">
                      <a:solidFill>
                        <a:schemeClr val="bg1"/>
                      </a:solidFill>
                      <a:prstDash val="solid"/>
                      <a:round/>
                      <a:headEnd type="none" w="med" len="med"/>
                      <a:tailEnd type="none" w="med" len="med"/>
                    </a:lnT>
                    <a:lnB w="5443"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70905186"/>
                  </a:ext>
                </a:extLst>
              </a:tr>
            </a:tbl>
          </a:graphicData>
        </a:graphic>
      </p:graphicFrame>
      <p:sp>
        <p:nvSpPr>
          <p:cNvPr id="5" name="Rectangle 3">
            <a:extLst>
              <a:ext uri="{FF2B5EF4-FFF2-40B4-BE49-F238E27FC236}">
                <a16:creationId xmlns:a16="http://schemas.microsoft.com/office/drawing/2014/main" id="{8526C3A7-7DD1-2C25-C026-D2611CEEF219}"/>
              </a:ext>
            </a:extLst>
          </p:cNvPr>
          <p:cNvSpPr>
            <a:spLocks noChangeArrowheads="1"/>
          </p:cNvSpPr>
          <p:nvPr/>
        </p:nvSpPr>
        <p:spPr bwMode="auto">
          <a:xfrm>
            <a:off x="974224" y="317941"/>
            <a:ext cx="12681952"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200" b="1" i="0" u="none" strike="noStrike" cap="none" normalizeH="0" baseline="0" dirty="0">
              <a:ln>
                <a:noFill/>
              </a:ln>
              <a:solidFill>
                <a:srgbClr val="1B1C1D"/>
              </a:solidFill>
              <a:effectLst/>
              <a:latin typeface="Google Sans Tex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200" b="1" i="0" u="none" strike="noStrike" cap="none" normalizeH="0" baseline="0" dirty="0">
                <a:ln>
                  <a:noFill/>
                </a:ln>
                <a:solidFill>
                  <a:srgbClr val="1B1C1D"/>
                </a:solidFill>
                <a:effectLst/>
                <a:latin typeface="Brygada 1918 Semi Bold" panose="020B0604020202020204" charset="0"/>
                <a:ea typeface="Brygada 1918 Semi Bold" panose="020B0604020202020204" charset="0"/>
              </a:rPr>
              <a:t>Essential Skill Set for a Cyber Threat Intelligence (CTI) Analyst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9992733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2FF7A6-4BDD-5DA3-DF67-D361029C0AD6}"/>
            </a:ext>
          </a:extLst>
        </p:cNvPr>
        <p:cNvGrpSpPr/>
        <p:nvPr/>
      </p:nvGrpSpPr>
      <p:grpSpPr>
        <a:xfrm>
          <a:off x="0" y="0"/>
          <a:ext cx="0" cy="0"/>
          <a:chOff x="0" y="0"/>
          <a:chExt cx="0" cy="0"/>
        </a:xfrm>
      </p:grpSpPr>
      <p:sp>
        <p:nvSpPr>
          <p:cNvPr id="2" name="Text 0">
            <a:extLst>
              <a:ext uri="{FF2B5EF4-FFF2-40B4-BE49-F238E27FC236}">
                <a16:creationId xmlns:a16="http://schemas.microsoft.com/office/drawing/2014/main" id="{AA274E48-6AC0-D559-A0CD-4E835EC8C3B4}"/>
              </a:ext>
            </a:extLst>
          </p:cNvPr>
          <p:cNvSpPr/>
          <p:nvPr/>
        </p:nvSpPr>
        <p:spPr>
          <a:xfrm>
            <a:off x="736640" y="589121"/>
            <a:ext cx="9700498" cy="657582"/>
          </a:xfrm>
          <a:prstGeom prst="rect">
            <a:avLst/>
          </a:prstGeom>
          <a:noFill/>
          <a:ln/>
        </p:spPr>
        <p:txBody>
          <a:bodyPr wrap="none" lIns="0" tIns="0" rIns="0" bIns="0" rtlCol="0" anchor="t"/>
          <a:lstStyle/>
          <a:p>
            <a:pPr marL="0" indent="0" algn="l">
              <a:lnSpc>
                <a:spcPts val="5150"/>
              </a:lnSpc>
              <a:buNone/>
            </a:pPr>
            <a:r>
              <a:rPr lang="en-US" sz="4100" dirty="0">
                <a:solidFill>
                  <a:srgbClr val="403011"/>
                </a:solidFill>
                <a:latin typeface="Brygada 1918 Semi Bold" pitchFamily="34" charset="0"/>
                <a:ea typeface="Brygada 1918 Semi Bold" pitchFamily="34" charset="-122"/>
                <a:cs typeface="Brygada 1918 Semi Bold" pitchFamily="34" charset="-120"/>
              </a:rPr>
              <a:t>Evolving CTI Landscape (2024–2025)</a:t>
            </a:r>
          </a:p>
          <a:p>
            <a:pPr marL="0" indent="0" algn="l">
              <a:lnSpc>
                <a:spcPts val="5150"/>
              </a:lnSpc>
              <a:buNone/>
            </a:pPr>
            <a:endParaRPr lang="en-US" sz="4100" dirty="0">
              <a:solidFill>
                <a:srgbClr val="403011"/>
              </a:solidFill>
              <a:latin typeface="Brygada 1918 Semi Bold" pitchFamily="34" charset="0"/>
              <a:ea typeface="Brygada 1918 Semi Bold" pitchFamily="34" charset="-122"/>
              <a:cs typeface="Brygada 1918 Semi Bold" pitchFamily="34" charset="-120"/>
            </a:endParaRPr>
          </a:p>
        </p:txBody>
      </p:sp>
      <p:sp>
        <p:nvSpPr>
          <p:cNvPr id="27" name="Text 25">
            <a:extLst>
              <a:ext uri="{FF2B5EF4-FFF2-40B4-BE49-F238E27FC236}">
                <a16:creationId xmlns:a16="http://schemas.microsoft.com/office/drawing/2014/main" id="{02B21CF2-5B71-F873-D0F8-03792C74350F}"/>
              </a:ext>
            </a:extLst>
          </p:cNvPr>
          <p:cNvSpPr/>
          <p:nvPr/>
        </p:nvSpPr>
        <p:spPr>
          <a:xfrm>
            <a:off x="736640" y="7303651"/>
            <a:ext cx="13157121" cy="798815"/>
          </a:xfrm>
          <a:prstGeom prst="rect">
            <a:avLst/>
          </a:prstGeom>
          <a:noFill/>
          <a:ln/>
        </p:spPr>
        <p:txBody>
          <a:bodyPr wrap="none" lIns="0" tIns="0" rIns="0" bIns="0" rtlCol="0" anchor="t"/>
          <a:lstStyle/>
          <a:p>
            <a:pPr marL="0" indent="0" algn="l">
              <a:lnSpc>
                <a:spcPts val="2650"/>
              </a:lnSpc>
              <a:buNone/>
            </a:pPr>
            <a:endParaRPr lang="en-US" dirty="0"/>
          </a:p>
        </p:txBody>
      </p:sp>
      <p:sp>
        <p:nvSpPr>
          <p:cNvPr id="28" name="TextBox 27">
            <a:extLst>
              <a:ext uri="{FF2B5EF4-FFF2-40B4-BE49-F238E27FC236}">
                <a16:creationId xmlns:a16="http://schemas.microsoft.com/office/drawing/2014/main" id="{5760C552-69BA-9A81-260A-A8A1BF9F0E77}"/>
              </a:ext>
            </a:extLst>
          </p:cNvPr>
          <p:cNvSpPr txBox="1"/>
          <p:nvPr/>
        </p:nvSpPr>
        <p:spPr>
          <a:xfrm>
            <a:off x="624345" y="1529171"/>
            <a:ext cx="12105781" cy="5201424"/>
          </a:xfrm>
          <a:prstGeom prst="rect">
            <a:avLst/>
          </a:prstGeom>
          <a:noFill/>
        </p:spPr>
        <p:txBody>
          <a:bodyPr wrap="square" rtlCol="0">
            <a:spAutoFit/>
          </a:bodyPr>
          <a:lstStyle/>
          <a:p>
            <a:r>
              <a:rPr lang="en-US" sz="2800" b="1" dirty="0">
                <a:solidFill>
                  <a:schemeClr val="bg2">
                    <a:lumMod val="25000"/>
                  </a:schemeClr>
                </a:solidFill>
                <a:latin typeface="Brygada 1918 "/>
                <a:ea typeface="Brygada 1918 Semi Bold" panose="020B0604020202020204" charset="0"/>
              </a:rPr>
              <a:t>Smarter Standards and Interoperability</a:t>
            </a:r>
          </a:p>
          <a:p>
            <a:pPr marL="342900" indent="-342900">
              <a:buFont typeface="Arial" panose="020B0604020202020204" pitchFamily="34" charset="0"/>
              <a:buChar char="•"/>
            </a:pPr>
            <a:r>
              <a:rPr lang="en-US" sz="2000" dirty="0">
                <a:solidFill>
                  <a:schemeClr val="bg2">
                    <a:lumMod val="25000"/>
                  </a:schemeClr>
                </a:solidFill>
                <a:latin typeface="Brygada 1918 "/>
                <a:ea typeface="Brygada 1918 Semi Bold" panose="020B0604020202020204" charset="0"/>
              </a:rPr>
              <a:t>STIX and TAXII 2.1</a:t>
            </a:r>
          </a:p>
          <a:p>
            <a:pPr marL="342900" indent="-342900">
              <a:buFont typeface="Arial" panose="020B0604020202020204" pitchFamily="34" charset="0"/>
              <a:buChar char="•"/>
            </a:pPr>
            <a:r>
              <a:rPr lang="en-US" sz="2000" dirty="0">
                <a:solidFill>
                  <a:schemeClr val="bg2">
                    <a:lumMod val="25000"/>
                  </a:schemeClr>
                </a:solidFill>
                <a:latin typeface="Brygada 1918 "/>
                <a:ea typeface="Brygada 1918 Semi Bold" panose="020B0604020202020204" charset="0"/>
              </a:rPr>
              <a:t>Collaborative Automated Course of Action Operations (CACAO)</a:t>
            </a:r>
          </a:p>
          <a:p>
            <a:pPr marL="342900" indent="-342900">
              <a:buFont typeface="Arial" panose="020B0604020202020204" pitchFamily="34" charset="0"/>
              <a:buChar char="•"/>
            </a:pPr>
            <a:r>
              <a:rPr lang="en-US" sz="2000" dirty="0">
                <a:solidFill>
                  <a:schemeClr val="bg2">
                    <a:lumMod val="25000"/>
                  </a:schemeClr>
                </a:solidFill>
                <a:latin typeface="Brygada 1918 "/>
                <a:ea typeface="Brygada 1918 Semi Bold" panose="020B0604020202020204" charset="0"/>
              </a:rPr>
              <a:t>Open Cybersecurity Schema Framework (OCSF)</a:t>
            </a:r>
          </a:p>
          <a:p>
            <a:endParaRPr lang="en-US" sz="2400" b="1" dirty="0">
              <a:solidFill>
                <a:schemeClr val="bg2">
                  <a:lumMod val="25000"/>
                </a:schemeClr>
              </a:solidFill>
              <a:latin typeface="Brygada 1918 "/>
              <a:ea typeface="Brygada 1918 Semi Bold" panose="020B0604020202020204" charset="0"/>
            </a:endParaRPr>
          </a:p>
          <a:p>
            <a:r>
              <a:rPr lang="en-US" sz="2800" b="1" dirty="0">
                <a:solidFill>
                  <a:schemeClr val="bg2">
                    <a:lumMod val="25000"/>
                  </a:schemeClr>
                </a:solidFill>
                <a:latin typeface="Brygada 1918 "/>
                <a:ea typeface="Brygada 1918 Semi Bold" panose="020B0604020202020204" charset="0"/>
              </a:rPr>
              <a:t>Frameworks Getting Sharper </a:t>
            </a:r>
          </a:p>
          <a:p>
            <a:pPr marL="342900" indent="-342900">
              <a:buFont typeface="Arial" panose="020B0604020202020204" pitchFamily="34" charset="0"/>
              <a:buChar char="•"/>
            </a:pPr>
            <a:r>
              <a:rPr lang="en-US" sz="2000" dirty="0">
                <a:solidFill>
                  <a:schemeClr val="bg2">
                    <a:lumMod val="25000"/>
                  </a:schemeClr>
                </a:solidFill>
                <a:latin typeface="Brygada 1918 "/>
                <a:ea typeface="Brygada 1918 Semi Bold" panose="020B0604020202020204" charset="0"/>
              </a:rPr>
              <a:t>MITRE ATT&amp;CK &amp; D3FEND</a:t>
            </a:r>
          </a:p>
          <a:p>
            <a:endParaRPr lang="en-US" sz="2000" b="1" dirty="0">
              <a:solidFill>
                <a:schemeClr val="bg2">
                  <a:lumMod val="25000"/>
                </a:schemeClr>
              </a:solidFill>
              <a:latin typeface="Brygada 1918 "/>
              <a:ea typeface="Brygada 1918 Semi Bold" panose="020B0604020202020204" charset="0"/>
            </a:endParaRPr>
          </a:p>
          <a:p>
            <a:r>
              <a:rPr lang="en-US" sz="2800" b="1" dirty="0">
                <a:solidFill>
                  <a:schemeClr val="bg2">
                    <a:lumMod val="25000"/>
                  </a:schemeClr>
                </a:solidFill>
                <a:latin typeface="Brygada 1918 "/>
                <a:ea typeface="Brygada 1918 Semi Bold" panose="020B0604020202020204" charset="0"/>
              </a:rPr>
              <a:t>Policy and Global Collaboration </a:t>
            </a:r>
          </a:p>
          <a:p>
            <a:pPr marL="342900" indent="-342900">
              <a:buFont typeface="Arial" panose="020B0604020202020204" pitchFamily="34" charset="0"/>
              <a:buChar char="•"/>
            </a:pPr>
            <a:r>
              <a:rPr lang="en-US" sz="2000" dirty="0">
                <a:solidFill>
                  <a:schemeClr val="bg2">
                    <a:lumMod val="25000"/>
                  </a:schemeClr>
                </a:solidFill>
                <a:latin typeface="Brygada 1918 "/>
                <a:ea typeface="Brygada 1918 Semi Bold" panose="020B0604020202020204" charset="0"/>
              </a:rPr>
              <a:t>The Joint Cyber Defense Collaborative (JCDC)</a:t>
            </a:r>
          </a:p>
          <a:p>
            <a:pPr marL="342900" indent="-342900">
              <a:buFont typeface="Arial" panose="020B0604020202020204" pitchFamily="34" charset="0"/>
              <a:buChar char="•"/>
            </a:pPr>
            <a:r>
              <a:rPr lang="en-US" sz="2000" dirty="0">
                <a:solidFill>
                  <a:schemeClr val="bg2">
                    <a:lumMod val="25000"/>
                  </a:schemeClr>
                </a:solidFill>
                <a:latin typeface="Brygada 1918 "/>
                <a:ea typeface="Brygada 1918 Semi Bold" panose="020B0604020202020204" charset="0"/>
              </a:rPr>
              <a:t>Cyber Incident Reporting for Critical Infrastructure Act (CIRCIA) </a:t>
            </a:r>
          </a:p>
          <a:p>
            <a:endParaRPr lang="en-US" sz="2400" b="1" dirty="0">
              <a:solidFill>
                <a:schemeClr val="bg2">
                  <a:lumMod val="25000"/>
                </a:schemeClr>
              </a:solidFill>
              <a:latin typeface="Brygada 1918 "/>
              <a:ea typeface="Brygada 1918 Semi Bold" panose="020B0604020202020204" charset="0"/>
            </a:endParaRPr>
          </a:p>
          <a:p>
            <a:r>
              <a:rPr lang="en-US" sz="2800" b="1" dirty="0">
                <a:solidFill>
                  <a:schemeClr val="bg2">
                    <a:lumMod val="25000"/>
                  </a:schemeClr>
                </a:solidFill>
                <a:latin typeface="Brygada 1918 "/>
                <a:ea typeface="Brygada 1918 Semi Bold" panose="020B0604020202020204" charset="0"/>
              </a:rPr>
              <a:t>Right Here in North Carolina </a:t>
            </a:r>
          </a:p>
          <a:p>
            <a:pPr marL="342900" indent="-342900">
              <a:buFont typeface="Arial" panose="020B0604020202020204" pitchFamily="34" charset="0"/>
              <a:buChar char="•"/>
            </a:pPr>
            <a:r>
              <a:rPr lang="en-US" sz="2000" dirty="0">
                <a:solidFill>
                  <a:schemeClr val="bg2">
                    <a:lumMod val="25000"/>
                  </a:schemeClr>
                </a:solidFill>
                <a:latin typeface="Brygada 1918 "/>
                <a:ea typeface="Brygada 1918 Semi Bold" panose="020B0604020202020204" charset="0"/>
              </a:rPr>
              <a:t>NC Joint Cybersecurity Task Force </a:t>
            </a:r>
          </a:p>
        </p:txBody>
      </p:sp>
    </p:spTree>
    <p:extLst>
      <p:ext uri="{BB962C8B-B14F-4D97-AF65-F5344CB8AC3E}">
        <p14:creationId xmlns:p14="http://schemas.microsoft.com/office/powerpoint/2010/main" val="41052144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sp>
        <p:nvSpPr>
          <p:cNvPr id="2" name="Text 0"/>
          <p:cNvSpPr/>
          <p:nvPr/>
        </p:nvSpPr>
        <p:spPr>
          <a:xfrm>
            <a:off x="599003" y="471726"/>
            <a:ext cx="4769048" cy="534829"/>
          </a:xfrm>
          <a:prstGeom prst="rect">
            <a:avLst/>
          </a:prstGeom>
          <a:noFill/>
          <a:ln/>
        </p:spPr>
        <p:txBody>
          <a:bodyPr wrap="none" lIns="0" tIns="0" rIns="0" bIns="0" rtlCol="0" anchor="t"/>
          <a:lstStyle/>
          <a:p>
            <a:pPr marL="0" indent="0" algn="l">
              <a:lnSpc>
                <a:spcPts val="4200"/>
              </a:lnSpc>
              <a:buNone/>
            </a:pPr>
            <a:r>
              <a:rPr lang="en-US" sz="3350" dirty="0">
                <a:solidFill>
                  <a:srgbClr val="403011"/>
                </a:solidFill>
                <a:latin typeface="Brygada 1918 Semi Bold" pitchFamily="34" charset="0"/>
                <a:ea typeface="Brygada 1918 Semi Bold" pitchFamily="34" charset="-122"/>
                <a:cs typeface="Brygada 1918 Semi Bold" pitchFamily="34" charset="-120"/>
              </a:rPr>
              <a:t>The Future is Federated</a:t>
            </a:r>
            <a:endParaRPr lang="en-US" sz="3350" dirty="0"/>
          </a:p>
        </p:txBody>
      </p:sp>
      <p:sp>
        <p:nvSpPr>
          <p:cNvPr id="3" name="Text 1"/>
          <p:cNvSpPr/>
          <p:nvPr/>
        </p:nvSpPr>
        <p:spPr>
          <a:xfrm>
            <a:off x="599003" y="1263253"/>
            <a:ext cx="10487501" cy="1069777"/>
          </a:xfrm>
          <a:prstGeom prst="rect">
            <a:avLst/>
          </a:prstGeom>
          <a:noFill/>
          <a:ln/>
        </p:spPr>
        <p:txBody>
          <a:bodyPr wrap="none" lIns="0" tIns="0" rIns="0" bIns="0" rtlCol="0" anchor="t"/>
          <a:lstStyle/>
          <a:p>
            <a:pPr marL="0" indent="0" algn="l">
              <a:lnSpc>
                <a:spcPts val="8400"/>
              </a:lnSpc>
              <a:buNone/>
            </a:pPr>
            <a:r>
              <a:rPr lang="en-US" sz="6700" dirty="0">
                <a:solidFill>
                  <a:srgbClr val="626C3B"/>
                </a:solidFill>
                <a:latin typeface="Brygada 1918 Semi Bold" pitchFamily="34" charset="0"/>
                <a:ea typeface="Brygada 1918 Semi Bold" pitchFamily="34" charset="-122"/>
                <a:cs typeface="Brygada 1918 Semi Bold" pitchFamily="34" charset="-120"/>
              </a:rPr>
              <a:t>Together We Are Stronger</a:t>
            </a:r>
            <a:endParaRPr lang="en-US" sz="6700" dirty="0"/>
          </a:p>
        </p:txBody>
      </p:sp>
      <p:sp>
        <p:nvSpPr>
          <p:cNvPr id="4" name="Text 2"/>
          <p:cNvSpPr/>
          <p:nvPr/>
        </p:nvSpPr>
        <p:spPr>
          <a:xfrm>
            <a:off x="599003" y="2956551"/>
            <a:ext cx="3295243" cy="320873"/>
          </a:xfrm>
          <a:prstGeom prst="rect">
            <a:avLst/>
          </a:prstGeom>
          <a:noFill/>
          <a:ln/>
        </p:spPr>
        <p:txBody>
          <a:bodyPr wrap="none" lIns="0" tIns="0" rIns="0" bIns="0" rtlCol="0" anchor="t"/>
          <a:lstStyle/>
          <a:p>
            <a:pPr marL="0" indent="0" algn="l">
              <a:lnSpc>
                <a:spcPts val="2500"/>
              </a:lnSpc>
              <a:buNone/>
            </a:pPr>
            <a:r>
              <a:rPr lang="en-US" sz="3600" dirty="0">
                <a:solidFill>
                  <a:srgbClr val="403011"/>
                </a:solidFill>
                <a:latin typeface="Brygada 1918 Semi Bold" pitchFamily="34" charset="0"/>
                <a:ea typeface="Brygada 1918 Semi Bold" pitchFamily="34" charset="-122"/>
                <a:cs typeface="Brygada 1918 Semi Bold" pitchFamily="34" charset="-120"/>
              </a:rPr>
              <a:t>Key Actions</a:t>
            </a:r>
            <a:endParaRPr lang="en-US" sz="3600" dirty="0"/>
          </a:p>
        </p:txBody>
      </p:sp>
      <p:sp>
        <p:nvSpPr>
          <p:cNvPr id="5" name="Text 3"/>
          <p:cNvSpPr/>
          <p:nvPr/>
        </p:nvSpPr>
        <p:spPr>
          <a:xfrm>
            <a:off x="599003" y="3429415"/>
            <a:ext cx="8352492" cy="273844"/>
          </a:xfrm>
          <a:prstGeom prst="rect">
            <a:avLst/>
          </a:prstGeom>
          <a:noFill/>
          <a:ln/>
        </p:spPr>
        <p:txBody>
          <a:bodyPr wrap="none" lIns="0" tIns="0" rIns="0" bIns="0" rtlCol="0" anchor="t"/>
          <a:lstStyle/>
          <a:p>
            <a:pPr algn="l">
              <a:lnSpc>
                <a:spcPts val="2150"/>
              </a:lnSpc>
              <a:buSzPct val="100000"/>
            </a:pPr>
            <a:r>
              <a:rPr lang="en-US" sz="2000" b="1" dirty="0">
                <a:solidFill>
                  <a:srgbClr val="403011"/>
                </a:solidFill>
                <a:latin typeface="Brygada 1918" pitchFamily="34" charset="0"/>
                <a:ea typeface="Brygada 1918" pitchFamily="34" charset="-122"/>
                <a:cs typeface="Brygada 1918" pitchFamily="34" charset="-120"/>
              </a:rPr>
              <a:t>1.       Adopt Standards:</a:t>
            </a:r>
            <a:r>
              <a:rPr lang="en-US" sz="2000" dirty="0">
                <a:solidFill>
                  <a:srgbClr val="403011"/>
                </a:solidFill>
                <a:latin typeface="Brygada 1918" pitchFamily="34" charset="0"/>
                <a:ea typeface="Brygada 1918" pitchFamily="34" charset="-122"/>
                <a:cs typeface="Brygada 1918" pitchFamily="34" charset="-120"/>
              </a:rPr>
              <a:t> Use STIX/TAXII to automate and enrich intel exchange</a:t>
            </a:r>
            <a:endParaRPr lang="en-US" sz="2000" dirty="0"/>
          </a:p>
        </p:txBody>
      </p:sp>
      <p:sp>
        <p:nvSpPr>
          <p:cNvPr id="6" name="Text 4"/>
          <p:cNvSpPr/>
          <p:nvPr/>
        </p:nvSpPr>
        <p:spPr>
          <a:xfrm>
            <a:off x="599003" y="3834034"/>
            <a:ext cx="8352492" cy="273844"/>
          </a:xfrm>
          <a:prstGeom prst="rect">
            <a:avLst/>
          </a:prstGeom>
          <a:noFill/>
          <a:ln/>
        </p:spPr>
        <p:txBody>
          <a:bodyPr wrap="none" lIns="0" tIns="0" rIns="0" bIns="0" rtlCol="0" anchor="t"/>
          <a:lstStyle/>
          <a:p>
            <a:pPr algn="l">
              <a:lnSpc>
                <a:spcPts val="2150"/>
              </a:lnSpc>
              <a:buSzPct val="100000"/>
            </a:pPr>
            <a:r>
              <a:rPr lang="en-US" sz="2000" b="1" dirty="0">
                <a:solidFill>
                  <a:srgbClr val="403011"/>
                </a:solidFill>
                <a:latin typeface="Brygada 1918" pitchFamily="34" charset="0"/>
                <a:ea typeface="Brygada 1918" pitchFamily="34" charset="-122"/>
                <a:cs typeface="Brygada 1918" pitchFamily="34" charset="-120"/>
              </a:rPr>
              <a:t>2.       Join Trust Networks:</a:t>
            </a:r>
            <a:r>
              <a:rPr lang="en-US" sz="2000" dirty="0">
                <a:solidFill>
                  <a:srgbClr val="403011"/>
                </a:solidFill>
                <a:latin typeface="Brygada 1918" pitchFamily="34" charset="0"/>
                <a:ea typeface="Brygada 1918" pitchFamily="34" charset="-122"/>
                <a:cs typeface="Brygada 1918" pitchFamily="34" charset="-120"/>
              </a:rPr>
              <a:t> Participate in ISACs and leverage TLP frameworks</a:t>
            </a:r>
            <a:endParaRPr lang="en-US" sz="2000" dirty="0"/>
          </a:p>
        </p:txBody>
      </p:sp>
      <p:sp>
        <p:nvSpPr>
          <p:cNvPr id="7" name="Text 5"/>
          <p:cNvSpPr/>
          <p:nvPr/>
        </p:nvSpPr>
        <p:spPr>
          <a:xfrm>
            <a:off x="591383" y="4266744"/>
            <a:ext cx="10293192" cy="547688"/>
          </a:xfrm>
          <a:prstGeom prst="rect">
            <a:avLst/>
          </a:prstGeom>
          <a:noFill/>
          <a:ln/>
        </p:spPr>
        <p:txBody>
          <a:bodyPr wrap="square" lIns="0" tIns="0" rIns="0" bIns="0" rtlCol="0" anchor="t"/>
          <a:lstStyle/>
          <a:p>
            <a:pPr algn="l">
              <a:lnSpc>
                <a:spcPts val="2150"/>
              </a:lnSpc>
              <a:buSzPct val="100000"/>
            </a:pPr>
            <a:r>
              <a:rPr lang="en-US" sz="2000" b="1" dirty="0">
                <a:solidFill>
                  <a:srgbClr val="403011"/>
                </a:solidFill>
                <a:latin typeface="Brygada 1918" pitchFamily="34" charset="0"/>
                <a:ea typeface="Brygada 1918" pitchFamily="34" charset="-122"/>
                <a:cs typeface="Brygada 1918" pitchFamily="34" charset="-120"/>
              </a:rPr>
              <a:t>3.       Automate Defenses:</a:t>
            </a:r>
            <a:r>
              <a:rPr lang="en-US" sz="2000" dirty="0">
                <a:solidFill>
                  <a:srgbClr val="403011"/>
                </a:solidFill>
                <a:latin typeface="Brygada 1918" pitchFamily="34" charset="0"/>
                <a:ea typeface="Brygada 1918" pitchFamily="34" charset="-122"/>
                <a:cs typeface="Brygada 1918" pitchFamily="34" charset="-120"/>
              </a:rPr>
              <a:t> Configure security stacks to act on shared intel in real-time</a:t>
            </a:r>
            <a:endParaRPr lang="en-US" sz="2000" dirty="0"/>
          </a:p>
        </p:txBody>
      </p:sp>
      <p:sp>
        <p:nvSpPr>
          <p:cNvPr id="8" name="Text 6"/>
          <p:cNvSpPr/>
          <p:nvPr/>
        </p:nvSpPr>
        <p:spPr>
          <a:xfrm>
            <a:off x="599003" y="4683740"/>
            <a:ext cx="10293192" cy="547688"/>
          </a:xfrm>
          <a:prstGeom prst="rect">
            <a:avLst/>
          </a:prstGeom>
          <a:noFill/>
          <a:ln/>
        </p:spPr>
        <p:txBody>
          <a:bodyPr wrap="square" lIns="0" tIns="0" rIns="0" bIns="0" rtlCol="0" anchor="t"/>
          <a:lstStyle/>
          <a:p>
            <a:pPr algn="l">
              <a:lnSpc>
                <a:spcPts val="2150"/>
              </a:lnSpc>
              <a:buSzPct val="100000"/>
            </a:pPr>
            <a:r>
              <a:rPr lang="en-US" sz="2000" b="1" dirty="0">
                <a:solidFill>
                  <a:srgbClr val="403011"/>
                </a:solidFill>
                <a:latin typeface="Brygada 1918" pitchFamily="34" charset="0"/>
                <a:ea typeface="Brygada 1918" pitchFamily="34" charset="-122"/>
                <a:cs typeface="Brygada 1918" pitchFamily="34" charset="-120"/>
              </a:rPr>
              <a:t>4.      Foster Sharing Culture:</a:t>
            </a:r>
            <a:r>
              <a:rPr lang="en-US" sz="2000" dirty="0">
                <a:solidFill>
                  <a:srgbClr val="403011"/>
                </a:solidFill>
                <a:latin typeface="Brygada 1918" pitchFamily="34" charset="0"/>
                <a:ea typeface="Brygada 1918" pitchFamily="34" charset="-122"/>
                <a:cs typeface="Brygada 1918" pitchFamily="34" charset="-120"/>
              </a:rPr>
              <a:t> Celebrate analysts who contribute back to the community</a:t>
            </a:r>
            <a:endParaRPr lang="en-US" sz="2000" dirty="0"/>
          </a:p>
        </p:txBody>
      </p:sp>
      <p:sp>
        <p:nvSpPr>
          <p:cNvPr id="9" name="Text 7"/>
          <p:cNvSpPr/>
          <p:nvPr/>
        </p:nvSpPr>
        <p:spPr>
          <a:xfrm>
            <a:off x="1354242" y="5852993"/>
            <a:ext cx="8913940" cy="1169909"/>
          </a:xfrm>
          <a:prstGeom prst="rect">
            <a:avLst/>
          </a:prstGeom>
          <a:noFill/>
          <a:ln/>
        </p:spPr>
        <p:txBody>
          <a:bodyPr wrap="square" lIns="0" tIns="0" rIns="0" bIns="0" rtlCol="0" anchor="t"/>
          <a:lstStyle/>
          <a:p>
            <a:pPr marL="0" indent="0" algn="l">
              <a:lnSpc>
                <a:spcPts val="2150"/>
              </a:lnSpc>
              <a:buNone/>
            </a:pPr>
            <a:r>
              <a:rPr lang="en-US" sz="1300" dirty="0">
                <a:solidFill>
                  <a:srgbClr val="403011"/>
                </a:solidFill>
                <a:latin typeface="Brygada 1918" pitchFamily="34" charset="0"/>
                <a:ea typeface="Brygada 1918" pitchFamily="34" charset="-122"/>
                <a:cs typeface="Brygada 1918" pitchFamily="34" charset="-120"/>
              </a:rPr>
              <a:t>"</a:t>
            </a:r>
            <a:r>
              <a:rPr lang="en-US" dirty="0">
                <a:solidFill>
                  <a:srgbClr val="403011"/>
                </a:solidFill>
                <a:latin typeface="Brygada 1918" pitchFamily="34" charset="0"/>
                <a:ea typeface="Brygada 1918" pitchFamily="34" charset="-122"/>
                <a:cs typeface="Brygada 1918" pitchFamily="34" charset="-120"/>
              </a:rPr>
              <a:t>By sharing our shields, we transform isolated defenses into a collective fortress. Every time you share a threat indicator, you're potentially preventing a breach somewhere."</a:t>
            </a:r>
            <a:endParaRPr lang="en-US" dirty="0"/>
          </a:p>
        </p:txBody>
      </p:sp>
      <p:sp>
        <p:nvSpPr>
          <p:cNvPr id="10" name="Shape 8"/>
          <p:cNvSpPr/>
          <p:nvPr/>
        </p:nvSpPr>
        <p:spPr>
          <a:xfrm>
            <a:off x="1160477" y="5883593"/>
            <a:ext cx="22860" cy="821531"/>
          </a:xfrm>
          <a:prstGeom prst="rect">
            <a:avLst/>
          </a:prstGeom>
          <a:solidFill>
            <a:srgbClr val="626C3B"/>
          </a:solidFill>
          <a:ln/>
        </p:spPr>
        <p:txBody>
          <a:bodyPr/>
          <a:lstStyle/>
          <a:p>
            <a:endParaRPr lang="en-US"/>
          </a:p>
        </p:txBody>
      </p:sp>
      <p:sp>
        <p:nvSpPr>
          <p:cNvPr id="11" name="Text 9"/>
          <p:cNvSpPr/>
          <p:nvPr/>
        </p:nvSpPr>
        <p:spPr>
          <a:xfrm>
            <a:off x="11221221" y="2435416"/>
            <a:ext cx="3146822" cy="564713"/>
          </a:xfrm>
          <a:prstGeom prst="rect">
            <a:avLst/>
          </a:prstGeom>
          <a:noFill/>
          <a:ln/>
        </p:spPr>
        <p:txBody>
          <a:bodyPr wrap="none" lIns="0" tIns="0" rIns="0" bIns="0" rtlCol="0" anchor="t"/>
          <a:lstStyle/>
          <a:p>
            <a:pPr marL="0" indent="0" algn="ctr">
              <a:lnSpc>
                <a:spcPts val="4400"/>
              </a:lnSpc>
              <a:buNone/>
            </a:pPr>
            <a:r>
              <a:rPr lang="en-US" sz="2400" dirty="0">
                <a:solidFill>
                  <a:srgbClr val="403011"/>
                </a:solidFill>
                <a:latin typeface="Brygada 1918 Semi Bold" pitchFamily="34" charset="0"/>
                <a:ea typeface="Brygada 1918 Semi Bold" pitchFamily="34" charset="-122"/>
                <a:cs typeface="Brygada 1918 Semi Bold" pitchFamily="34" charset="-120"/>
              </a:rPr>
              <a:t>40%</a:t>
            </a:r>
            <a:endParaRPr lang="en-US" sz="2400" dirty="0"/>
          </a:p>
        </p:txBody>
      </p:sp>
      <p:sp>
        <p:nvSpPr>
          <p:cNvPr id="12" name="Text 10"/>
          <p:cNvSpPr/>
          <p:nvPr/>
        </p:nvSpPr>
        <p:spPr>
          <a:xfrm>
            <a:off x="11724855" y="3004901"/>
            <a:ext cx="2139434" cy="267414"/>
          </a:xfrm>
          <a:prstGeom prst="rect">
            <a:avLst/>
          </a:prstGeom>
          <a:noFill/>
          <a:ln/>
        </p:spPr>
        <p:txBody>
          <a:bodyPr wrap="none" lIns="0" tIns="0" rIns="0" bIns="0" rtlCol="0" anchor="t"/>
          <a:lstStyle/>
          <a:p>
            <a:pPr marL="0" indent="0" algn="ctr">
              <a:lnSpc>
                <a:spcPts val="2100"/>
              </a:lnSpc>
              <a:buNone/>
            </a:pPr>
            <a:r>
              <a:rPr lang="en-US" sz="1400" dirty="0">
                <a:solidFill>
                  <a:srgbClr val="403011"/>
                </a:solidFill>
                <a:latin typeface="Brygada 1918 Semi Bold" pitchFamily="34" charset="0"/>
                <a:ea typeface="Brygada 1918 Semi Bold" pitchFamily="34" charset="-122"/>
                <a:cs typeface="Brygada 1918 Semi Bold" pitchFamily="34" charset="-120"/>
              </a:rPr>
              <a:t>Faster Detection</a:t>
            </a:r>
            <a:endParaRPr lang="en-US" sz="1400" dirty="0"/>
          </a:p>
        </p:txBody>
      </p:sp>
      <p:sp>
        <p:nvSpPr>
          <p:cNvPr id="13" name="Text 11"/>
          <p:cNvSpPr/>
          <p:nvPr/>
        </p:nvSpPr>
        <p:spPr>
          <a:xfrm>
            <a:off x="11221221" y="3443408"/>
            <a:ext cx="3146822" cy="547688"/>
          </a:xfrm>
          <a:prstGeom prst="rect">
            <a:avLst/>
          </a:prstGeom>
          <a:noFill/>
          <a:ln/>
        </p:spPr>
        <p:txBody>
          <a:bodyPr wrap="square" lIns="0" tIns="0" rIns="0" bIns="0" rtlCol="0" anchor="t"/>
          <a:lstStyle/>
          <a:p>
            <a:pPr marL="0" indent="0" algn="ctr">
              <a:lnSpc>
                <a:spcPts val="2150"/>
              </a:lnSpc>
              <a:buNone/>
            </a:pPr>
            <a:r>
              <a:rPr lang="en-US" sz="1100" dirty="0">
                <a:solidFill>
                  <a:srgbClr val="403011"/>
                </a:solidFill>
                <a:latin typeface="Brygada 1918" pitchFamily="34" charset="0"/>
                <a:ea typeface="Brygada 1918" pitchFamily="34" charset="-122"/>
                <a:cs typeface="Brygada 1918" pitchFamily="34" charset="-120"/>
              </a:rPr>
              <a:t>Reduction in Mean time to Detect with CTI sharing</a:t>
            </a:r>
            <a:endParaRPr lang="en-US" sz="1100" dirty="0"/>
          </a:p>
        </p:txBody>
      </p:sp>
      <p:sp>
        <p:nvSpPr>
          <p:cNvPr id="14" name="Text 12"/>
          <p:cNvSpPr/>
          <p:nvPr/>
        </p:nvSpPr>
        <p:spPr>
          <a:xfrm>
            <a:off x="11086504" y="4194053"/>
            <a:ext cx="3146822" cy="564713"/>
          </a:xfrm>
          <a:prstGeom prst="rect">
            <a:avLst/>
          </a:prstGeom>
          <a:noFill/>
          <a:ln/>
        </p:spPr>
        <p:txBody>
          <a:bodyPr wrap="none" lIns="0" tIns="0" rIns="0" bIns="0" rtlCol="0" anchor="t"/>
          <a:lstStyle/>
          <a:p>
            <a:pPr marL="0" indent="0" algn="ctr">
              <a:lnSpc>
                <a:spcPts val="4400"/>
              </a:lnSpc>
              <a:buNone/>
            </a:pPr>
            <a:r>
              <a:rPr lang="en-US" sz="2400" dirty="0">
                <a:solidFill>
                  <a:srgbClr val="403011"/>
                </a:solidFill>
                <a:latin typeface="Brygada 1918 Semi Bold" pitchFamily="34" charset="0"/>
                <a:ea typeface="Brygada 1918 Semi Bold" pitchFamily="34" charset="-122"/>
                <a:cs typeface="Brygada 1918 Semi Bold" pitchFamily="34" charset="-120"/>
              </a:rPr>
              <a:t>45%</a:t>
            </a:r>
            <a:endParaRPr lang="en-US" sz="2400" dirty="0"/>
          </a:p>
        </p:txBody>
      </p:sp>
      <p:sp>
        <p:nvSpPr>
          <p:cNvPr id="15" name="Text 13"/>
          <p:cNvSpPr/>
          <p:nvPr/>
        </p:nvSpPr>
        <p:spPr>
          <a:xfrm>
            <a:off x="11590198" y="4740183"/>
            <a:ext cx="2139434" cy="267414"/>
          </a:xfrm>
          <a:prstGeom prst="rect">
            <a:avLst/>
          </a:prstGeom>
          <a:noFill/>
          <a:ln/>
        </p:spPr>
        <p:txBody>
          <a:bodyPr wrap="none" lIns="0" tIns="0" rIns="0" bIns="0" rtlCol="0" anchor="t"/>
          <a:lstStyle/>
          <a:p>
            <a:pPr marL="0" indent="0" algn="ctr">
              <a:lnSpc>
                <a:spcPts val="2100"/>
              </a:lnSpc>
              <a:buNone/>
            </a:pPr>
            <a:r>
              <a:rPr lang="en-US" sz="1400" dirty="0">
                <a:solidFill>
                  <a:srgbClr val="403011"/>
                </a:solidFill>
                <a:latin typeface="Brygada 1918 Semi Bold" pitchFamily="34" charset="0"/>
                <a:ea typeface="Brygada 1918 Semi Bold" pitchFamily="34" charset="-122"/>
                <a:cs typeface="Brygada 1918 Semi Bold" pitchFamily="34" charset="-120"/>
              </a:rPr>
              <a:t>Faster Response</a:t>
            </a:r>
            <a:endParaRPr lang="en-US" sz="1400" dirty="0"/>
          </a:p>
        </p:txBody>
      </p:sp>
      <p:sp>
        <p:nvSpPr>
          <p:cNvPr id="16" name="Text 14"/>
          <p:cNvSpPr/>
          <p:nvPr/>
        </p:nvSpPr>
        <p:spPr>
          <a:xfrm>
            <a:off x="11086504" y="4957584"/>
            <a:ext cx="3146822" cy="273844"/>
          </a:xfrm>
          <a:prstGeom prst="rect">
            <a:avLst/>
          </a:prstGeom>
          <a:noFill/>
          <a:ln/>
        </p:spPr>
        <p:txBody>
          <a:bodyPr wrap="none" lIns="0" tIns="0" rIns="0" bIns="0" rtlCol="0" anchor="t"/>
          <a:lstStyle/>
          <a:p>
            <a:pPr marL="0" indent="0" algn="ctr">
              <a:lnSpc>
                <a:spcPts val="2150"/>
              </a:lnSpc>
              <a:buNone/>
            </a:pPr>
            <a:r>
              <a:rPr lang="en-US" sz="1100" dirty="0">
                <a:solidFill>
                  <a:srgbClr val="403011"/>
                </a:solidFill>
                <a:latin typeface="Brygada 1918" pitchFamily="34" charset="0"/>
                <a:ea typeface="Brygada 1918" pitchFamily="34" charset="-122"/>
                <a:cs typeface="Brygada 1918" pitchFamily="34" charset="-120"/>
              </a:rPr>
              <a:t>Reduction in Mean Time to Respond</a:t>
            </a:r>
            <a:endParaRPr lang="en-US" sz="1100" dirty="0"/>
          </a:p>
        </p:txBody>
      </p:sp>
      <p:sp>
        <p:nvSpPr>
          <p:cNvPr id="17" name="Text 15"/>
          <p:cNvSpPr/>
          <p:nvPr/>
        </p:nvSpPr>
        <p:spPr>
          <a:xfrm>
            <a:off x="11074053" y="5448156"/>
            <a:ext cx="3146822" cy="564713"/>
          </a:xfrm>
          <a:prstGeom prst="rect">
            <a:avLst/>
          </a:prstGeom>
          <a:noFill/>
          <a:ln/>
        </p:spPr>
        <p:txBody>
          <a:bodyPr wrap="none" lIns="0" tIns="0" rIns="0" bIns="0" rtlCol="0" anchor="t"/>
          <a:lstStyle/>
          <a:p>
            <a:pPr marL="0" indent="0" algn="ctr">
              <a:lnSpc>
                <a:spcPts val="4400"/>
              </a:lnSpc>
              <a:buNone/>
            </a:pPr>
            <a:r>
              <a:rPr lang="en-US" sz="2400" dirty="0">
                <a:solidFill>
                  <a:srgbClr val="403011"/>
                </a:solidFill>
                <a:latin typeface="Brygada 1918 Semi Bold" pitchFamily="34" charset="0"/>
                <a:ea typeface="Brygada 1918 Semi Bold" pitchFamily="34" charset="-122"/>
                <a:cs typeface="Brygada 1918 Semi Bold" pitchFamily="34" charset="-120"/>
              </a:rPr>
              <a:t>200+</a:t>
            </a:r>
            <a:endParaRPr lang="en-US" sz="2400" dirty="0"/>
          </a:p>
        </p:txBody>
      </p:sp>
      <p:sp>
        <p:nvSpPr>
          <p:cNvPr id="18" name="Text 16"/>
          <p:cNvSpPr/>
          <p:nvPr/>
        </p:nvSpPr>
        <p:spPr>
          <a:xfrm>
            <a:off x="11651331" y="5935761"/>
            <a:ext cx="2139434" cy="267414"/>
          </a:xfrm>
          <a:prstGeom prst="rect">
            <a:avLst/>
          </a:prstGeom>
          <a:noFill/>
          <a:ln/>
        </p:spPr>
        <p:txBody>
          <a:bodyPr wrap="none" lIns="0" tIns="0" rIns="0" bIns="0" rtlCol="0" anchor="t"/>
          <a:lstStyle/>
          <a:p>
            <a:pPr marL="0" indent="0" algn="ctr">
              <a:lnSpc>
                <a:spcPts val="2100"/>
              </a:lnSpc>
              <a:buNone/>
            </a:pPr>
            <a:r>
              <a:rPr lang="en-US" sz="1400" dirty="0">
                <a:solidFill>
                  <a:srgbClr val="403011"/>
                </a:solidFill>
                <a:latin typeface="Brygada 1918 Semi Bold" pitchFamily="34" charset="0"/>
                <a:ea typeface="Brygada 1918 Semi Bold" pitchFamily="34" charset="-122"/>
                <a:cs typeface="Brygada 1918 Semi Bold" pitchFamily="34" charset="-120"/>
              </a:rPr>
              <a:t>ATT&amp;CK Techniques</a:t>
            </a:r>
            <a:endParaRPr lang="en-US" sz="1400" dirty="0"/>
          </a:p>
        </p:txBody>
      </p:sp>
      <p:sp>
        <p:nvSpPr>
          <p:cNvPr id="19" name="Text 17"/>
          <p:cNvSpPr/>
          <p:nvPr/>
        </p:nvSpPr>
        <p:spPr>
          <a:xfrm>
            <a:off x="11180491" y="6223515"/>
            <a:ext cx="3146822" cy="547688"/>
          </a:xfrm>
          <a:prstGeom prst="rect">
            <a:avLst/>
          </a:prstGeom>
          <a:noFill/>
          <a:ln/>
        </p:spPr>
        <p:txBody>
          <a:bodyPr wrap="square" lIns="0" tIns="0" rIns="0" bIns="0" rtlCol="0" anchor="t"/>
          <a:lstStyle/>
          <a:p>
            <a:pPr marL="0" indent="0" algn="ctr">
              <a:lnSpc>
                <a:spcPts val="2150"/>
              </a:lnSpc>
              <a:buNone/>
            </a:pPr>
            <a:r>
              <a:rPr lang="en-US" sz="1100" dirty="0">
                <a:solidFill>
                  <a:srgbClr val="403011"/>
                </a:solidFill>
                <a:latin typeface="Brygada 1918" pitchFamily="34" charset="0"/>
                <a:ea typeface="Brygada 1918" pitchFamily="34" charset="-122"/>
                <a:cs typeface="Brygada 1918" pitchFamily="34" charset="-120"/>
              </a:rPr>
              <a:t>Enterprise techniques mapped for shared understanding</a:t>
            </a:r>
            <a:endParaRPr lang="en-US" sz="1100" dirty="0"/>
          </a:p>
        </p:txBody>
      </p:sp>
      <p:sp>
        <p:nvSpPr>
          <p:cNvPr id="20" name="Text 18"/>
          <p:cNvSpPr/>
          <p:nvPr/>
        </p:nvSpPr>
        <p:spPr>
          <a:xfrm>
            <a:off x="599003" y="7210068"/>
            <a:ext cx="13432393" cy="547688"/>
          </a:xfrm>
          <a:prstGeom prst="rect">
            <a:avLst/>
          </a:prstGeom>
          <a:noFill/>
          <a:ln/>
        </p:spPr>
        <p:txBody>
          <a:bodyPr wrap="square" lIns="0" tIns="0" rIns="0" bIns="0" rtlCol="0" anchor="t"/>
          <a:lstStyle/>
          <a:p>
            <a:pPr marL="0" indent="0" algn="l">
              <a:lnSpc>
                <a:spcPts val="2150"/>
              </a:lnSpc>
              <a:buNone/>
            </a:pPr>
            <a:r>
              <a:rPr lang="en-US" dirty="0">
                <a:solidFill>
                  <a:srgbClr val="403011"/>
                </a:solidFill>
                <a:latin typeface="Brygada 1918" pitchFamily="34" charset="0"/>
                <a:ea typeface="Brygada 1918" pitchFamily="34" charset="-122"/>
                <a:cs typeface="Brygada 1918" pitchFamily="34" charset="-120"/>
              </a:rPr>
              <a:t>Here in Raleigh and across North Carolina, we have the opportunity to lead by example. Let's make our region notably harder for adversaries to operate in - where one company's detection becomes every company's defense the same day.</a:t>
            </a:r>
            <a:endParaRPr lang="en-US" dirty="0"/>
          </a:p>
        </p:txBody>
      </p:sp>
      <p:sp>
        <p:nvSpPr>
          <p:cNvPr id="21" name="Shape 8">
            <a:extLst>
              <a:ext uri="{FF2B5EF4-FFF2-40B4-BE49-F238E27FC236}">
                <a16:creationId xmlns:a16="http://schemas.microsoft.com/office/drawing/2014/main" id="{07CD3EA7-DD5A-C846-46D5-46C983DBCF3F}"/>
              </a:ext>
            </a:extLst>
          </p:cNvPr>
          <p:cNvSpPr/>
          <p:nvPr/>
        </p:nvSpPr>
        <p:spPr>
          <a:xfrm flipH="1">
            <a:off x="10899815" y="2558936"/>
            <a:ext cx="58159" cy="4407411"/>
          </a:xfrm>
          <a:prstGeom prst="rect">
            <a:avLst/>
          </a:prstGeom>
          <a:solidFill>
            <a:srgbClr val="626C3B"/>
          </a:solidFill>
          <a:ln/>
        </p:spPr>
        <p:txBody>
          <a:bodyPr/>
          <a:lstStyle/>
          <a:p>
            <a:endParaRPr lang="en-US"/>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E7056B06-F093-DAEF-2A84-B7B2EF63F680}"/>
              </a:ext>
            </a:extLst>
          </p:cNvPr>
          <p:cNvSpPr>
            <a:spLocks noChangeArrowheads="1"/>
          </p:cNvSpPr>
          <p:nvPr/>
        </p:nvSpPr>
        <p:spPr bwMode="auto">
          <a:xfrm>
            <a:off x="0" y="0"/>
            <a:ext cx="146304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5" name="Rectangle 3">
            <a:extLst>
              <a:ext uri="{FF2B5EF4-FFF2-40B4-BE49-F238E27FC236}">
                <a16:creationId xmlns:a16="http://schemas.microsoft.com/office/drawing/2014/main" id="{880DB930-9433-FB33-EA50-5D68D872FB22}"/>
              </a:ext>
            </a:extLst>
          </p:cNvPr>
          <p:cNvSpPr>
            <a:spLocks noChangeArrowheads="1"/>
          </p:cNvSpPr>
          <p:nvPr/>
        </p:nvSpPr>
        <p:spPr bwMode="auto">
          <a:xfrm>
            <a:off x="152400" y="152400"/>
            <a:ext cx="146304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 name="Rectangle 4">
            <a:extLst>
              <a:ext uri="{FF2B5EF4-FFF2-40B4-BE49-F238E27FC236}">
                <a16:creationId xmlns:a16="http://schemas.microsoft.com/office/drawing/2014/main" id="{46BDDE67-CF73-6D75-0F41-1236810630E1}"/>
              </a:ext>
            </a:extLst>
          </p:cNvPr>
          <p:cNvSpPr>
            <a:spLocks noChangeArrowheads="1"/>
          </p:cNvSpPr>
          <p:nvPr/>
        </p:nvSpPr>
        <p:spPr bwMode="auto">
          <a:xfrm>
            <a:off x="304800" y="304800"/>
            <a:ext cx="146304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0" name="TextBox 9">
            <a:extLst>
              <a:ext uri="{FF2B5EF4-FFF2-40B4-BE49-F238E27FC236}">
                <a16:creationId xmlns:a16="http://schemas.microsoft.com/office/drawing/2014/main" id="{46EB4E7E-5030-7A7D-785A-B450BABA7300}"/>
              </a:ext>
            </a:extLst>
          </p:cNvPr>
          <p:cNvSpPr txBox="1"/>
          <p:nvPr/>
        </p:nvSpPr>
        <p:spPr>
          <a:xfrm>
            <a:off x="393032" y="753606"/>
            <a:ext cx="14020800" cy="7171194"/>
          </a:xfrm>
          <a:prstGeom prst="rect">
            <a:avLst/>
          </a:prstGeom>
          <a:noFill/>
        </p:spPr>
        <p:txBody>
          <a:bodyPr wrap="square">
            <a:spAutoFit/>
          </a:bodyPr>
          <a:lstStyle/>
          <a:p>
            <a:pPr lvl="0"/>
            <a:r>
              <a:rPr lang="en-US" sz="1000" kern="1200" dirty="0">
                <a:solidFill>
                  <a:schemeClr val="tx1"/>
                </a:solidFill>
                <a:effectLst/>
                <a:latin typeface="+mn-lt"/>
                <a:ea typeface="+mn-ea"/>
                <a:cs typeface="+mn-cs"/>
              </a:rPr>
              <a:t>Bright, T. </a:t>
            </a:r>
            <a:r>
              <a:rPr lang="en-US" sz="1000" i="1" kern="1200" dirty="0">
                <a:solidFill>
                  <a:schemeClr val="tx1"/>
                </a:solidFill>
                <a:effectLst/>
                <a:latin typeface="+mn-lt"/>
                <a:ea typeface="+mn-ea"/>
                <a:cs typeface="+mn-cs"/>
              </a:rPr>
              <a:t>Role of Cyber Threat Intelligence in Incident Response</a:t>
            </a:r>
            <a:r>
              <a:rPr lang="en-US" sz="1000" kern="1200" dirty="0">
                <a:solidFill>
                  <a:schemeClr val="tx1"/>
                </a:solidFill>
                <a:effectLst/>
                <a:latin typeface="+mn-lt"/>
                <a:ea typeface="+mn-ea"/>
                <a:cs typeface="+mn-cs"/>
              </a:rPr>
              <a:t> – Case of 2022 phishing campaign and CTI impact[7][6].</a:t>
            </a:r>
          </a:p>
          <a:p>
            <a:pPr lvl="0"/>
            <a:r>
              <a:rPr lang="en-US" sz="1000" kern="1200" dirty="0">
                <a:solidFill>
                  <a:schemeClr val="tx1"/>
                </a:solidFill>
                <a:effectLst/>
                <a:latin typeface="+mn-lt"/>
                <a:ea typeface="+mn-ea"/>
                <a:cs typeface="+mn-cs"/>
              </a:rPr>
              <a:t>Cybersecurity &amp; Infrastructure Security Agency – Advisory AA22-057A on destructive malware (Feb 2022)[8].</a:t>
            </a:r>
          </a:p>
          <a:p>
            <a:pPr lvl="0"/>
            <a:r>
              <a:rPr lang="en-US" sz="1000" kern="1200" dirty="0">
                <a:solidFill>
                  <a:schemeClr val="tx1"/>
                </a:solidFill>
                <a:effectLst/>
                <a:latin typeface="+mn-lt"/>
                <a:ea typeface="+mn-ea"/>
                <a:cs typeface="+mn-cs"/>
              </a:rPr>
              <a:t>Cybersecurity Dive – </a:t>
            </a:r>
            <a:r>
              <a:rPr lang="en-US" sz="1000" i="1" kern="1200" dirty="0" err="1">
                <a:solidFill>
                  <a:schemeClr val="tx1"/>
                </a:solidFill>
                <a:effectLst/>
                <a:latin typeface="+mn-lt"/>
                <a:ea typeface="+mn-ea"/>
                <a:cs typeface="+mn-cs"/>
              </a:rPr>
              <a:t>MOVEit</a:t>
            </a:r>
            <a:r>
              <a:rPr lang="en-US" sz="1000" i="1" kern="1200" dirty="0">
                <a:solidFill>
                  <a:schemeClr val="tx1"/>
                </a:solidFill>
                <a:effectLst/>
                <a:latin typeface="+mn-lt"/>
                <a:ea typeface="+mn-ea"/>
                <a:cs typeface="+mn-cs"/>
              </a:rPr>
              <a:t> vulnerability compromises, 2023</a:t>
            </a:r>
            <a:r>
              <a:rPr lang="en-US" sz="1000" kern="1200" dirty="0">
                <a:solidFill>
                  <a:schemeClr val="tx1"/>
                </a:solidFill>
                <a:effectLst/>
                <a:latin typeface="+mn-lt"/>
                <a:ea typeface="+mn-ea"/>
                <a:cs typeface="+mn-cs"/>
              </a:rPr>
              <a:t> (Clop ransomware campaign intel)[12][10].</a:t>
            </a:r>
          </a:p>
          <a:p>
            <a:pPr lvl="0"/>
            <a:r>
              <a:rPr lang="en-US" sz="1000" kern="1200" dirty="0">
                <a:solidFill>
                  <a:schemeClr val="tx1"/>
                </a:solidFill>
                <a:effectLst/>
                <a:latin typeface="+mn-lt"/>
                <a:ea typeface="+mn-ea"/>
                <a:cs typeface="+mn-cs"/>
              </a:rPr>
              <a:t>Town of Apex, NC – Cyber Incident Report (2024) – NC Joint Cybersecurity Task Force engagement[13].</a:t>
            </a:r>
          </a:p>
          <a:p>
            <a:pPr lvl="0"/>
            <a:r>
              <a:rPr lang="en-US" sz="1000" kern="1200" dirty="0">
                <a:solidFill>
                  <a:schemeClr val="tx1"/>
                </a:solidFill>
                <a:effectLst/>
                <a:latin typeface="+mn-lt"/>
                <a:ea typeface="+mn-ea"/>
                <a:cs typeface="+mn-cs"/>
              </a:rPr>
              <a:t>NCACC &amp; CIS – MS-ISAC services for NC counties (2023)</a:t>
            </a:r>
            <a:r>
              <a:rPr lang="en-US" sz="1000" kern="1200" dirty="0">
                <a:solidFill>
                  <a:schemeClr val="tx1"/>
                </a:solidFill>
                <a:effectLst/>
                <a:latin typeface="+mn-lt"/>
                <a:ea typeface="+mn-ea"/>
                <a:cs typeface="+mn-cs"/>
                <a:hlinkClick r:id="rId2"/>
              </a:rPr>
              <a:t>[21]</a:t>
            </a:r>
            <a:r>
              <a:rPr lang="en-US" sz="1000" kern="1200" dirty="0">
                <a:solidFill>
                  <a:schemeClr val="tx1"/>
                </a:solidFill>
                <a:effectLst/>
                <a:latin typeface="+mn-lt"/>
                <a:ea typeface="+mn-ea"/>
                <a:cs typeface="+mn-cs"/>
              </a:rPr>
              <a:t>[22].</a:t>
            </a:r>
          </a:p>
          <a:p>
            <a:pPr lvl="0"/>
            <a:r>
              <a:rPr lang="en-US" sz="1000" kern="1200" dirty="0">
                <a:solidFill>
                  <a:schemeClr val="tx1"/>
                </a:solidFill>
                <a:effectLst/>
                <a:latin typeface="+mn-lt"/>
                <a:ea typeface="+mn-ea"/>
                <a:cs typeface="+mn-cs"/>
              </a:rPr>
              <a:t>Hunton Andrews Kurth – North Carolina ransom ban law (2022)</a:t>
            </a:r>
            <a:r>
              <a:rPr lang="en-US" sz="1000" kern="1200" dirty="0">
                <a:solidFill>
                  <a:schemeClr val="tx1"/>
                </a:solidFill>
                <a:effectLst/>
                <a:latin typeface="+mn-lt"/>
                <a:ea typeface="+mn-ea"/>
                <a:cs typeface="+mn-cs"/>
                <a:hlinkClick r:id="rId3"/>
              </a:rPr>
              <a:t>[1]</a:t>
            </a:r>
            <a:r>
              <a:rPr lang="en-US" sz="1000" kern="1200" dirty="0">
                <a:solidFill>
                  <a:schemeClr val="tx1"/>
                </a:solidFill>
                <a:effectLst/>
                <a:latin typeface="+mn-lt"/>
                <a:ea typeface="+mn-ea"/>
                <a:cs typeface="+mn-cs"/>
              </a:rPr>
              <a:t>.</a:t>
            </a:r>
          </a:p>
          <a:p>
            <a:pPr lvl="0"/>
            <a:r>
              <a:rPr lang="en-US" sz="1000" kern="1200" dirty="0">
                <a:solidFill>
                  <a:schemeClr val="tx1"/>
                </a:solidFill>
                <a:effectLst/>
                <a:latin typeface="+mn-lt"/>
                <a:ea typeface="+mn-ea"/>
                <a:cs typeface="+mn-cs"/>
              </a:rPr>
              <a:t>MITRE ATT&amp;CK – v14 Update Changelog (Oct 2023)</a:t>
            </a:r>
            <a:r>
              <a:rPr lang="en-US" sz="1000" kern="1200" dirty="0">
                <a:solidFill>
                  <a:schemeClr val="tx1"/>
                </a:solidFill>
                <a:effectLst/>
                <a:latin typeface="+mn-lt"/>
                <a:ea typeface="+mn-ea"/>
                <a:cs typeface="+mn-cs"/>
                <a:hlinkClick r:id="rId4"/>
              </a:rPr>
              <a:t>[4]</a:t>
            </a:r>
            <a:r>
              <a:rPr lang="en-US" sz="1000" kern="1200" dirty="0">
                <a:solidFill>
                  <a:schemeClr val="tx1"/>
                </a:solidFill>
                <a:effectLst/>
                <a:latin typeface="+mn-lt"/>
                <a:ea typeface="+mn-ea"/>
                <a:cs typeface="+mn-cs"/>
                <a:hlinkClick r:id="rId5"/>
              </a:rPr>
              <a:t>[5]</a:t>
            </a:r>
            <a:r>
              <a:rPr lang="en-US" sz="1000" kern="1200" dirty="0">
                <a:solidFill>
                  <a:schemeClr val="tx1"/>
                </a:solidFill>
                <a:effectLst/>
                <a:latin typeface="+mn-lt"/>
                <a:ea typeface="+mn-ea"/>
                <a:cs typeface="+mn-cs"/>
              </a:rPr>
              <a:t>.</a:t>
            </a:r>
          </a:p>
          <a:p>
            <a:pPr lvl="0"/>
            <a:r>
              <a:rPr lang="en-US" sz="1000" kern="1200" dirty="0">
                <a:solidFill>
                  <a:schemeClr val="tx1"/>
                </a:solidFill>
                <a:effectLst/>
                <a:latin typeface="+mn-lt"/>
                <a:ea typeface="+mn-ea"/>
                <a:cs typeface="+mn-cs"/>
              </a:rPr>
              <a:t>SANS Institute – AIS 2.0 OIG Report (2024) – CISA AIS upgrade to STIX/TAXII</a:t>
            </a:r>
            <a:r>
              <a:rPr lang="en-US" sz="1000" kern="1200" dirty="0">
                <a:solidFill>
                  <a:schemeClr val="tx1"/>
                </a:solidFill>
                <a:effectLst/>
                <a:latin typeface="+mn-lt"/>
                <a:ea typeface="+mn-ea"/>
                <a:cs typeface="+mn-cs"/>
                <a:hlinkClick r:id="rId6"/>
              </a:rPr>
              <a:t>[20]</a:t>
            </a:r>
            <a:r>
              <a:rPr lang="en-US" sz="1000" kern="1200" dirty="0">
                <a:solidFill>
                  <a:schemeClr val="tx1"/>
                </a:solidFill>
                <a:effectLst/>
                <a:latin typeface="+mn-lt"/>
                <a:ea typeface="+mn-ea"/>
                <a:cs typeface="+mn-cs"/>
              </a:rPr>
              <a:t>.</a:t>
            </a:r>
          </a:p>
          <a:p>
            <a:pPr lvl="0"/>
            <a:r>
              <a:rPr lang="en-US" sz="1000" kern="1200" dirty="0">
                <a:solidFill>
                  <a:schemeClr val="tx1"/>
                </a:solidFill>
                <a:effectLst/>
                <a:latin typeface="+mn-lt"/>
                <a:ea typeface="+mn-ea"/>
                <a:cs typeface="+mn-cs"/>
              </a:rPr>
              <a:t>The Record – JCDC achievements (2022–2023), Log4j info sharing</a:t>
            </a:r>
            <a:r>
              <a:rPr lang="en-US" sz="1000" kern="1200" dirty="0">
                <a:solidFill>
                  <a:schemeClr val="tx1"/>
                </a:solidFill>
                <a:effectLst/>
                <a:latin typeface="+mn-lt"/>
                <a:ea typeface="+mn-ea"/>
                <a:cs typeface="+mn-cs"/>
                <a:hlinkClick r:id="rId7"/>
              </a:rPr>
              <a:t>[23]</a:t>
            </a:r>
            <a:r>
              <a:rPr lang="en-US" sz="1000" kern="1200" dirty="0">
                <a:solidFill>
                  <a:schemeClr val="tx1"/>
                </a:solidFill>
                <a:effectLst/>
                <a:latin typeface="+mn-lt"/>
                <a:ea typeface="+mn-ea"/>
                <a:cs typeface="+mn-cs"/>
              </a:rPr>
              <a:t>.</a:t>
            </a:r>
          </a:p>
          <a:p>
            <a:pPr lvl="0"/>
            <a:r>
              <a:rPr lang="en-US" sz="1000" kern="1200" dirty="0">
                <a:solidFill>
                  <a:schemeClr val="tx1"/>
                </a:solidFill>
                <a:effectLst/>
                <a:latin typeface="+mn-lt"/>
                <a:ea typeface="+mn-ea"/>
                <a:cs typeface="+mn-cs"/>
              </a:rPr>
              <a:t>NIS2 Directive (EU 2022) – Article 29, Info-sharing requirements</a:t>
            </a:r>
            <a:r>
              <a:rPr lang="en-US" sz="1000" kern="1200" dirty="0">
                <a:solidFill>
                  <a:schemeClr val="tx1"/>
                </a:solidFill>
                <a:effectLst/>
                <a:latin typeface="+mn-lt"/>
                <a:ea typeface="+mn-ea"/>
                <a:cs typeface="+mn-cs"/>
                <a:hlinkClick r:id="rId8"/>
              </a:rPr>
              <a:t>[31]</a:t>
            </a:r>
            <a:r>
              <a:rPr lang="en-US" sz="1000" kern="1200" dirty="0">
                <a:solidFill>
                  <a:schemeClr val="tx1"/>
                </a:solidFill>
                <a:effectLst/>
                <a:latin typeface="+mn-lt"/>
                <a:ea typeface="+mn-ea"/>
                <a:cs typeface="+mn-cs"/>
                <a:hlinkClick r:id="rId9"/>
              </a:rPr>
              <a:t>[32]</a:t>
            </a:r>
            <a:r>
              <a:rPr lang="en-US" sz="1000" kern="1200" dirty="0">
                <a:solidFill>
                  <a:schemeClr val="tx1"/>
                </a:solidFill>
                <a:effectLst/>
                <a:latin typeface="+mn-lt"/>
                <a:ea typeface="+mn-ea"/>
                <a:cs typeface="+mn-cs"/>
              </a:rPr>
              <a:t>.</a:t>
            </a:r>
            <a:br>
              <a:rPr lang="en-US" sz="1000" kern="1200" dirty="0">
                <a:solidFill>
                  <a:schemeClr val="tx1"/>
                </a:solidFill>
                <a:effectLst/>
                <a:latin typeface="+mn-lt"/>
                <a:ea typeface="+mn-ea"/>
                <a:cs typeface="+mn-cs"/>
              </a:rPr>
            </a:br>
            <a:r>
              <a:rPr lang="en-US" sz="1000" i="1" kern="1200" dirty="0">
                <a:solidFill>
                  <a:schemeClr val="tx1"/>
                </a:solidFill>
                <a:effectLst/>
                <a:latin typeface="+mn-lt"/>
                <a:ea typeface="+mn-ea"/>
                <a:cs typeface="+mn-cs"/>
              </a:rPr>
              <a:t>(Additional references from CISA, FIRST, and others were used for TLP 2.0, CIRCIA, and CRI details.)</a:t>
            </a:r>
            <a:endParaRPr lang="en-US" sz="1000" kern="1200" dirty="0">
              <a:solidFill>
                <a:schemeClr val="tx1"/>
              </a:solidFill>
              <a:effectLst/>
              <a:latin typeface="+mn-lt"/>
              <a:ea typeface="+mn-ea"/>
              <a:cs typeface="+mn-cs"/>
            </a:endParaRPr>
          </a:p>
          <a:p>
            <a:br>
              <a:rPr lang="en-US" sz="1000" kern="1200" dirty="0">
                <a:solidFill>
                  <a:schemeClr val="tx1"/>
                </a:solidFill>
                <a:effectLst/>
                <a:latin typeface="+mn-lt"/>
                <a:ea typeface="+mn-ea"/>
                <a:cs typeface="+mn-cs"/>
              </a:rPr>
            </a:br>
            <a:r>
              <a:rPr lang="en-US" sz="1000" kern="1200" dirty="0">
                <a:solidFill>
                  <a:schemeClr val="tx1"/>
                </a:solidFill>
                <a:effectLst/>
                <a:latin typeface="+mn-lt"/>
                <a:ea typeface="+mn-ea"/>
                <a:cs typeface="+mn-cs"/>
                <a:hlinkClick r:id="rId3"/>
              </a:rPr>
              <a:t>[1]</a:t>
            </a:r>
            <a:r>
              <a:rPr lang="en-US" sz="1000" kern="1200" dirty="0">
                <a:solidFill>
                  <a:schemeClr val="tx1"/>
                </a:solidFill>
                <a:effectLst/>
                <a:latin typeface="+mn-lt"/>
                <a:ea typeface="+mn-ea"/>
                <a:cs typeface="+mn-cs"/>
              </a:rPr>
              <a:t> </a:t>
            </a:r>
            <a:r>
              <a:rPr lang="en-US" sz="1000" kern="1200" dirty="0">
                <a:solidFill>
                  <a:schemeClr val="tx1"/>
                </a:solidFill>
                <a:effectLst/>
                <a:latin typeface="+mn-lt"/>
                <a:ea typeface="+mn-ea"/>
                <a:cs typeface="+mn-cs"/>
                <a:hlinkClick r:id="rId10"/>
              </a:rPr>
              <a:t>[15]</a:t>
            </a:r>
            <a:r>
              <a:rPr lang="en-US" sz="1000" kern="1200" dirty="0">
                <a:solidFill>
                  <a:schemeClr val="tx1"/>
                </a:solidFill>
                <a:effectLst/>
                <a:latin typeface="+mn-lt"/>
                <a:ea typeface="+mn-ea"/>
                <a:cs typeface="+mn-cs"/>
              </a:rPr>
              <a:t> North Carolina Becomes First State to Prohibit Public Entities from Paying Ransoms</a:t>
            </a:r>
          </a:p>
          <a:p>
            <a:r>
              <a:rPr lang="en-US" sz="1000" kern="1200" dirty="0">
                <a:solidFill>
                  <a:schemeClr val="tx1"/>
                </a:solidFill>
                <a:effectLst/>
                <a:latin typeface="+mn-lt"/>
                <a:ea typeface="+mn-ea"/>
                <a:cs typeface="+mn-cs"/>
              </a:rPr>
              <a:t>https://www.hunton.com/privacy-and-information-security-law/north-carolina-becomes-first-state-to-prohibit-public-entities-from-paying-ransoms</a:t>
            </a:r>
          </a:p>
          <a:p>
            <a:r>
              <a:rPr lang="en-US" sz="1000" kern="1200" dirty="0">
                <a:solidFill>
                  <a:schemeClr val="tx1"/>
                </a:solidFill>
                <a:effectLst/>
                <a:latin typeface="+mn-lt"/>
                <a:ea typeface="+mn-ea"/>
                <a:cs typeface="+mn-cs"/>
                <a:hlinkClick r:id="rId11"/>
              </a:rPr>
              <a:t>[2]</a:t>
            </a:r>
            <a:r>
              <a:rPr lang="en-US" sz="1000" kern="1200" dirty="0">
                <a:solidFill>
                  <a:schemeClr val="tx1"/>
                </a:solidFill>
                <a:effectLst/>
                <a:latin typeface="+mn-lt"/>
                <a:ea typeface="+mn-ea"/>
                <a:cs typeface="+mn-cs"/>
              </a:rPr>
              <a:t> </a:t>
            </a:r>
            <a:r>
              <a:rPr lang="en-US" sz="1000" kern="1200" dirty="0">
                <a:solidFill>
                  <a:schemeClr val="tx1"/>
                </a:solidFill>
                <a:effectLst/>
                <a:latin typeface="+mn-lt"/>
                <a:ea typeface="+mn-ea"/>
                <a:cs typeface="+mn-cs"/>
                <a:hlinkClick r:id="rId12"/>
              </a:rPr>
              <a:t>[3]</a:t>
            </a:r>
            <a:r>
              <a:rPr lang="en-US" sz="1000" kern="1200" dirty="0">
                <a:solidFill>
                  <a:schemeClr val="tx1"/>
                </a:solidFill>
                <a:effectLst/>
                <a:latin typeface="+mn-lt"/>
                <a:ea typeface="+mn-ea"/>
                <a:cs typeface="+mn-cs"/>
              </a:rPr>
              <a:t> </a:t>
            </a:r>
            <a:r>
              <a:rPr lang="en-US" sz="1000" kern="1200" dirty="0">
                <a:solidFill>
                  <a:schemeClr val="tx1"/>
                </a:solidFill>
                <a:effectLst/>
                <a:latin typeface="+mn-lt"/>
                <a:ea typeface="+mn-ea"/>
                <a:cs typeface="+mn-cs"/>
                <a:hlinkClick r:id="rId13"/>
              </a:rPr>
              <a:t>[18]</a:t>
            </a:r>
            <a:r>
              <a:rPr lang="en-US" sz="1000" kern="1200" dirty="0">
                <a:solidFill>
                  <a:schemeClr val="tx1"/>
                </a:solidFill>
                <a:effectLst/>
                <a:latin typeface="+mn-lt"/>
                <a:ea typeface="+mn-ea"/>
                <a:cs typeface="+mn-cs"/>
              </a:rPr>
              <a:t> </a:t>
            </a:r>
            <a:r>
              <a:rPr lang="en-US" sz="1000" kern="1200" dirty="0">
                <a:solidFill>
                  <a:schemeClr val="tx1"/>
                </a:solidFill>
                <a:effectLst/>
                <a:latin typeface="+mn-lt"/>
                <a:ea typeface="+mn-ea"/>
                <a:cs typeface="+mn-cs"/>
                <a:hlinkClick r:id="rId14"/>
              </a:rPr>
              <a:t>[24]</a:t>
            </a:r>
            <a:r>
              <a:rPr lang="en-US" sz="1000" kern="1200" dirty="0">
                <a:solidFill>
                  <a:schemeClr val="tx1"/>
                </a:solidFill>
                <a:effectLst/>
                <a:latin typeface="+mn-lt"/>
                <a:ea typeface="+mn-ea"/>
                <a:cs typeface="+mn-cs"/>
              </a:rPr>
              <a:t> </a:t>
            </a:r>
            <a:r>
              <a:rPr lang="en-US" sz="1000" kern="1200" dirty="0">
                <a:solidFill>
                  <a:schemeClr val="tx1"/>
                </a:solidFill>
                <a:effectLst/>
                <a:latin typeface="+mn-lt"/>
                <a:ea typeface="+mn-ea"/>
                <a:cs typeface="+mn-cs"/>
                <a:hlinkClick r:id="rId15"/>
              </a:rPr>
              <a:t>[33]</a:t>
            </a:r>
            <a:r>
              <a:rPr lang="en-US" sz="1000" kern="1200" dirty="0">
                <a:solidFill>
                  <a:schemeClr val="tx1"/>
                </a:solidFill>
                <a:effectLst/>
                <a:latin typeface="+mn-lt"/>
                <a:ea typeface="+mn-ea"/>
                <a:cs typeface="+mn-cs"/>
              </a:rPr>
              <a:t> Speech Script.docx</a:t>
            </a:r>
          </a:p>
          <a:p>
            <a:r>
              <a:rPr lang="en-US" sz="1000" kern="1200" dirty="0">
                <a:solidFill>
                  <a:schemeClr val="tx1"/>
                </a:solidFill>
                <a:effectLst/>
                <a:latin typeface="+mn-lt"/>
                <a:ea typeface="+mn-ea"/>
                <a:cs typeface="+mn-cs"/>
              </a:rPr>
              <a:t>file://file_000000001ff061f6b317316f65827380</a:t>
            </a:r>
          </a:p>
          <a:p>
            <a:r>
              <a:rPr lang="en-US" sz="1000" kern="1200" dirty="0">
                <a:solidFill>
                  <a:schemeClr val="tx1"/>
                </a:solidFill>
                <a:effectLst/>
                <a:latin typeface="+mn-lt"/>
                <a:ea typeface="+mn-ea"/>
                <a:cs typeface="+mn-cs"/>
                <a:hlinkClick r:id="rId4"/>
              </a:rPr>
              <a:t>[4]</a:t>
            </a:r>
            <a:r>
              <a:rPr lang="en-US" sz="1000" kern="1200" dirty="0">
                <a:solidFill>
                  <a:schemeClr val="tx1"/>
                </a:solidFill>
                <a:effectLst/>
                <a:latin typeface="+mn-lt"/>
                <a:ea typeface="+mn-ea"/>
                <a:cs typeface="+mn-cs"/>
              </a:rPr>
              <a:t> </a:t>
            </a:r>
            <a:r>
              <a:rPr lang="en-US" sz="1000" kern="1200" dirty="0">
                <a:solidFill>
                  <a:schemeClr val="tx1"/>
                </a:solidFill>
                <a:effectLst/>
                <a:latin typeface="+mn-lt"/>
                <a:ea typeface="+mn-ea"/>
                <a:cs typeface="+mn-cs"/>
                <a:hlinkClick r:id="rId5"/>
              </a:rPr>
              <a:t>[5]</a:t>
            </a:r>
            <a:r>
              <a:rPr lang="en-US" sz="1000" kern="1200" dirty="0">
                <a:solidFill>
                  <a:schemeClr val="tx1"/>
                </a:solidFill>
                <a:effectLst/>
                <a:latin typeface="+mn-lt"/>
                <a:ea typeface="+mn-ea"/>
                <a:cs typeface="+mn-cs"/>
              </a:rPr>
              <a:t> Updates - Updates - October 2023 | MITRE ATT&amp;CK®</a:t>
            </a:r>
          </a:p>
          <a:p>
            <a:r>
              <a:rPr lang="en-US" sz="1000" kern="1200" dirty="0">
                <a:solidFill>
                  <a:schemeClr val="tx1"/>
                </a:solidFill>
                <a:effectLst/>
                <a:latin typeface="+mn-lt"/>
                <a:ea typeface="+mn-ea"/>
                <a:cs typeface="+mn-cs"/>
                <a:hlinkClick r:id="rId16"/>
              </a:rPr>
              <a:t>https://attack.mitre.org/resources/updates/updates-october-2023/</a:t>
            </a:r>
            <a:endParaRPr lang="en-US" sz="1000" kern="1200" dirty="0">
              <a:solidFill>
                <a:schemeClr val="tx1"/>
              </a:solidFill>
              <a:effectLst/>
              <a:latin typeface="+mn-lt"/>
              <a:ea typeface="+mn-ea"/>
              <a:cs typeface="+mn-cs"/>
            </a:endParaRPr>
          </a:p>
          <a:p>
            <a:r>
              <a:rPr lang="en-US" sz="1000" kern="1200" dirty="0">
                <a:solidFill>
                  <a:schemeClr val="tx1"/>
                </a:solidFill>
                <a:effectLst/>
                <a:latin typeface="+mn-lt"/>
                <a:ea typeface="+mn-ea"/>
                <a:cs typeface="+mn-cs"/>
                <a:hlinkClick r:id="rId17"/>
              </a:rPr>
              <a:t>[6]</a:t>
            </a:r>
            <a:r>
              <a:rPr lang="en-US" sz="1000" kern="1200" dirty="0">
                <a:solidFill>
                  <a:schemeClr val="tx1"/>
                </a:solidFill>
                <a:effectLst/>
                <a:latin typeface="+mn-lt"/>
                <a:ea typeface="+mn-ea"/>
                <a:cs typeface="+mn-cs"/>
              </a:rPr>
              <a:t> </a:t>
            </a:r>
            <a:r>
              <a:rPr lang="en-US" sz="1000" kern="1200" dirty="0">
                <a:solidFill>
                  <a:schemeClr val="tx1"/>
                </a:solidFill>
                <a:effectLst/>
                <a:latin typeface="+mn-lt"/>
                <a:ea typeface="+mn-ea"/>
                <a:cs typeface="+mn-cs"/>
                <a:hlinkClick r:id="rId18"/>
              </a:rPr>
              <a:t>[7]</a:t>
            </a:r>
            <a:r>
              <a:rPr lang="en-US" sz="1000" kern="1200" dirty="0">
                <a:solidFill>
                  <a:schemeClr val="tx1"/>
                </a:solidFill>
                <a:effectLst/>
                <a:latin typeface="+mn-lt"/>
                <a:ea typeface="+mn-ea"/>
                <a:cs typeface="+mn-cs"/>
              </a:rPr>
              <a:t> </a:t>
            </a:r>
            <a:r>
              <a:rPr lang="en-US" sz="1000" kern="1200" dirty="0">
                <a:solidFill>
                  <a:schemeClr val="tx1"/>
                </a:solidFill>
                <a:effectLst/>
                <a:latin typeface="+mn-lt"/>
                <a:ea typeface="+mn-ea"/>
                <a:cs typeface="+mn-cs"/>
                <a:hlinkClick r:id="rId19"/>
              </a:rPr>
              <a:t>[25]</a:t>
            </a:r>
            <a:r>
              <a:rPr lang="en-US" sz="1000" kern="1200" dirty="0">
                <a:solidFill>
                  <a:schemeClr val="tx1"/>
                </a:solidFill>
                <a:effectLst/>
                <a:latin typeface="+mn-lt"/>
                <a:ea typeface="+mn-ea"/>
                <a:cs typeface="+mn-cs"/>
              </a:rPr>
              <a:t> </a:t>
            </a:r>
            <a:r>
              <a:rPr lang="en-US" sz="1000" kern="1200" dirty="0">
                <a:solidFill>
                  <a:schemeClr val="tx1"/>
                </a:solidFill>
                <a:effectLst/>
                <a:latin typeface="+mn-lt"/>
                <a:ea typeface="+mn-ea"/>
                <a:cs typeface="+mn-cs"/>
                <a:hlinkClick r:id="rId20"/>
              </a:rPr>
              <a:t>[26]</a:t>
            </a:r>
            <a:r>
              <a:rPr lang="en-US" sz="1000" kern="1200" dirty="0">
                <a:solidFill>
                  <a:schemeClr val="tx1"/>
                </a:solidFill>
                <a:effectLst/>
                <a:latin typeface="+mn-lt"/>
                <a:ea typeface="+mn-ea"/>
                <a:cs typeface="+mn-cs"/>
              </a:rPr>
              <a:t> Role of Cyber Threat Intelligence in Incident Response</a:t>
            </a:r>
          </a:p>
          <a:p>
            <a:r>
              <a:rPr lang="en-US" sz="1000" kern="1200" dirty="0">
                <a:solidFill>
                  <a:schemeClr val="tx1"/>
                </a:solidFill>
                <a:effectLst/>
                <a:latin typeface="+mn-lt"/>
                <a:ea typeface="+mn-ea"/>
                <a:cs typeface="+mn-cs"/>
                <a:hlinkClick r:id="rId21"/>
              </a:rPr>
              <a:t>https://www.brightdefense.com/resources/cyber-threat-intelligence-and-incident-response/</a:t>
            </a:r>
            <a:endParaRPr lang="en-US" sz="1000" kern="1200" dirty="0">
              <a:solidFill>
                <a:schemeClr val="tx1"/>
              </a:solidFill>
              <a:effectLst/>
              <a:latin typeface="+mn-lt"/>
              <a:ea typeface="+mn-ea"/>
              <a:cs typeface="+mn-cs"/>
            </a:endParaRPr>
          </a:p>
          <a:p>
            <a:r>
              <a:rPr lang="en-US" sz="1000" kern="1200" dirty="0">
                <a:solidFill>
                  <a:schemeClr val="tx1"/>
                </a:solidFill>
                <a:effectLst/>
                <a:latin typeface="+mn-lt"/>
                <a:ea typeface="+mn-ea"/>
                <a:cs typeface="+mn-cs"/>
                <a:hlinkClick r:id="rId22"/>
              </a:rPr>
              <a:t>[8]</a:t>
            </a:r>
            <a:r>
              <a:rPr lang="en-US" sz="1000" kern="1200" dirty="0">
                <a:solidFill>
                  <a:schemeClr val="tx1"/>
                </a:solidFill>
                <a:effectLst/>
                <a:latin typeface="+mn-lt"/>
                <a:ea typeface="+mn-ea"/>
                <a:cs typeface="+mn-cs"/>
              </a:rPr>
              <a:t> Russian Cyber Threats to U.S. Critical Infrastructure | </a:t>
            </a:r>
            <a:r>
              <a:rPr lang="en-US" sz="1000" kern="1200" dirty="0" err="1">
                <a:solidFill>
                  <a:schemeClr val="tx1"/>
                </a:solidFill>
                <a:effectLst/>
                <a:latin typeface="+mn-lt"/>
                <a:ea typeface="+mn-ea"/>
                <a:cs typeface="+mn-cs"/>
              </a:rPr>
              <a:t>SecuLore</a:t>
            </a:r>
            <a:endParaRPr lang="en-US" sz="1000" kern="1200" dirty="0">
              <a:solidFill>
                <a:schemeClr val="tx1"/>
              </a:solidFill>
              <a:effectLst/>
              <a:latin typeface="+mn-lt"/>
              <a:ea typeface="+mn-ea"/>
              <a:cs typeface="+mn-cs"/>
            </a:endParaRPr>
          </a:p>
          <a:p>
            <a:r>
              <a:rPr lang="en-US" sz="1000" kern="1200" dirty="0">
                <a:solidFill>
                  <a:schemeClr val="tx1"/>
                </a:solidFill>
                <a:effectLst/>
                <a:latin typeface="+mn-lt"/>
                <a:ea typeface="+mn-ea"/>
                <a:cs typeface="+mn-cs"/>
                <a:hlinkClick r:id="rId23"/>
              </a:rPr>
              <a:t>https://seculore.com/resources/russian-cyber-threats-to-u-s-critical-infrastructure/</a:t>
            </a:r>
            <a:endParaRPr lang="en-US" sz="1000" kern="1200" dirty="0">
              <a:solidFill>
                <a:schemeClr val="tx1"/>
              </a:solidFill>
              <a:effectLst/>
              <a:latin typeface="+mn-lt"/>
              <a:ea typeface="+mn-ea"/>
              <a:cs typeface="+mn-cs"/>
            </a:endParaRPr>
          </a:p>
          <a:p>
            <a:r>
              <a:rPr lang="en-US" sz="1000" kern="1200" dirty="0">
                <a:solidFill>
                  <a:schemeClr val="tx1"/>
                </a:solidFill>
                <a:effectLst/>
                <a:latin typeface="+mn-lt"/>
                <a:ea typeface="+mn-ea"/>
                <a:cs typeface="+mn-cs"/>
                <a:hlinkClick r:id="rId24"/>
              </a:rPr>
              <a:t>[9]</a:t>
            </a:r>
            <a:r>
              <a:rPr lang="en-US" sz="1000" kern="1200" dirty="0">
                <a:solidFill>
                  <a:schemeClr val="tx1"/>
                </a:solidFill>
                <a:effectLst/>
                <a:latin typeface="+mn-lt"/>
                <a:ea typeface="+mn-ea"/>
                <a:cs typeface="+mn-cs"/>
              </a:rPr>
              <a:t> </a:t>
            </a:r>
            <a:r>
              <a:rPr lang="en-US" sz="1000" kern="1200" dirty="0">
                <a:solidFill>
                  <a:schemeClr val="tx1"/>
                </a:solidFill>
                <a:effectLst/>
                <a:latin typeface="+mn-lt"/>
                <a:ea typeface="+mn-ea"/>
                <a:cs typeface="+mn-cs"/>
                <a:hlinkClick r:id="rId25"/>
              </a:rPr>
              <a:t>[10]</a:t>
            </a:r>
            <a:r>
              <a:rPr lang="en-US" sz="1000" kern="1200" dirty="0">
                <a:solidFill>
                  <a:schemeClr val="tx1"/>
                </a:solidFill>
                <a:effectLst/>
                <a:latin typeface="+mn-lt"/>
                <a:ea typeface="+mn-ea"/>
                <a:cs typeface="+mn-cs"/>
              </a:rPr>
              <a:t> </a:t>
            </a:r>
            <a:r>
              <a:rPr lang="en-US" sz="1000" kern="1200" dirty="0">
                <a:solidFill>
                  <a:schemeClr val="tx1"/>
                </a:solidFill>
                <a:effectLst/>
                <a:latin typeface="+mn-lt"/>
                <a:ea typeface="+mn-ea"/>
                <a:cs typeface="+mn-cs"/>
                <a:hlinkClick r:id="rId26"/>
              </a:rPr>
              <a:t>[11]</a:t>
            </a:r>
            <a:r>
              <a:rPr lang="en-US" sz="1000" kern="1200" dirty="0">
                <a:solidFill>
                  <a:schemeClr val="tx1"/>
                </a:solidFill>
                <a:effectLst/>
                <a:latin typeface="+mn-lt"/>
                <a:ea typeface="+mn-ea"/>
                <a:cs typeface="+mn-cs"/>
              </a:rPr>
              <a:t> </a:t>
            </a:r>
            <a:r>
              <a:rPr lang="en-US" sz="1000" kern="1200" dirty="0">
                <a:solidFill>
                  <a:schemeClr val="tx1"/>
                </a:solidFill>
                <a:effectLst/>
                <a:latin typeface="+mn-lt"/>
                <a:ea typeface="+mn-ea"/>
                <a:cs typeface="+mn-cs"/>
                <a:hlinkClick r:id="rId27"/>
              </a:rPr>
              <a:t>[12]</a:t>
            </a:r>
            <a:r>
              <a:rPr lang="en-US" sz="1000" kern="1200" dirty="0">
                <a:solidFill>
                  <a:schemeClr val="tx1"/>
                </a:solidFill>
                <a:effectLst/>
                <a:latin typeface="+mn-lt"/>
                <a:ea typeface="+mn-ea"/>
                <a:cs typeface="+mn-cs"/>
              </a:rPr>
              <a:t> What we know about the </a:t>
            </a:r>
            <a:r>
              <a:rPr lang="en-US" sz="1000" kern="1200" dirty="0" err="1">
                <a:solidFill>
                  <a:schemeClr val="tx1"/>
                </a:solidFill>
                <a:effectLst/>
                <a:latin typeface="+mn-lt"/>
                <a:ea typeface="+mn-ea"/>
                <a:cs typeface="+mn-cs"/>
              </a:rPr>
              <a:t>MOVEit</a:t>
            </a:r>
            <a:r>
              <a:rPr lang="en-US" sz="1000" kern="1200" dirty="0">
                <a:solidFill>
                  <a:schemeClr val="tx1"/>
                </a:solidFill>
                <a:effectLst/>
                <a:latin typeface="+mn-lt"/>
                <a:ea typeface="+mn-ea"/>
                <a:cs typeface="+mn-cs"/>
              </a:rPr>
              <a:t> vulnerabilities and compromises | Cybersecurity Dive</a:t>
            </a:r>
          </a:p>
          <a:p>
            <a:r>
              <a:rPr lang="en-US" sz="1000" kern="1200" dirty="0">
                <a:solidFill>
                  <a:schemeClr val="tx1"/>
                </a:solidFill>
                <a:effectLst/>
                <a:latin typeface="+mn-lt"/>
                <a:ea typeface="+mn-ea"/>
                <a:cs typeface="+mn-cs"/>
                <a:hlinkClick r:id="rId28"/>
              </a:rPr>
              <a:t>https://www.cybersecuritydive.com/news/moveit-vulnerability-compromises-what-we-know/652187/</a:t>
            </a:r>
            <a:endParaRPr lang="en-US" sz="1000" kern="1200" dirty="0">
              <a:solidFill>
                <a:schemeClr val="tx1"/>
              </a:solidFill>
              <a:effectLst/>
              <a:latin typeface="+mn-lt"/>
              <a:ea typeface="+mn-ea"/>
              <a:cs typeface="+mn-cs"/>
            </a:endParaRPr>
          </a:p>
          <a:p>
            <a:r>
              <a:rPr lang="en-US" sz="1000" kern="1200" dirty="0">
                <a:solidFill>
                  <a:schemeClr val="tx1"/>
                </a:solidFill>
                <a:effectLst/>
                <a:latin typeface="+mn-lt"/>
                <a:ea typeface="+mn-ea"/>
                <a:cs typeface="+mn-cs"/>
                <a:hlinkClick r:id="rId29"/>
              </a:rPr>
              <a:t>[13]</a:t>
            </a:r>
            <a:r>
              <a:rPr lang="en-US" sz="1000" kern="1200" dirty="0">
                <a:solidFill>
                  <a:schemeClr val="tx1"/>
                </a:solidFill>
                <a:effectLst/>
                <a:latin typeface="+mn-lt"/>
                <a:ea typeface="+mn-ea"/>
                <a:cs typeface="+mn-cs"/>
              </a:rPr>
              <a:t> Cybersecurity Incident Information | Apex, NC - Official Website</a:t>
            </a:r>
          </a:p>
          <a:p>
            <a:r>
              <a:rPr lang="en-US" sz="1000" kern="1200" dirty="0">
                <a:solidFill>
                  <a:schemeClr val="tx1"/>
                </a:solidFill>
                <a:effectLst/>
                <a:latin typeface="+mn-lt"/>
                <a:ea typeface="+mn-ea"/>
                <a:cs typeface="+mn-cs"/>
                <a:hlinkClick r:id="rId30"/>
              </a:rPr>
              <a:t>https://www.apexnc.org/1983/Cybersecurity-Incident-Information</a:t>
            </a:r>
            <a:endParaRPr lang="en-US" sz="1000" kern="1200" dirty="0">
              <a:solidFill>
                <a:schemeClr val="tx1"/>
              </a:solidFill>
              <a:effectLst/>
              <a:latin typeface="+mn-lt"/>
              <a:ea typeface="+mn-ea"/>
              <a:cs typeface="+mn-cs"/>
            </a:endParaRPr>
          </a:p>
          <a:p>
            <a:r>
              <a:rPr lang="en-US" sz="1000" kern="1200" dirty="0">
                <a:solidFill>
                  <a:schemeClr val="tx1"/>
                </a:solidFill>
                <a:effectLst/>
                <a:latin typeface="+mn-lt"/>
                <a:ea typeface="+mn-ea"/>
                <a:cs typeface="+mn-cs"/>
                <a:hlinkClick r:id="rId31"/>
              </a:rPr>
              <a:t>[14]</a:t>
            </a:r>
            <a:r>
              <a:rPr lang="en-US" sz="1000" kern="1200" dirty="0">
                <a:solidFill>
                  <a:schemeClr val="tx1"/>
                </a:solidFill>
                <a:effectLst/>
                <a:latin typeface="+mn-lt"/>
                <a:ea typeface="+mn-ea"/>
                <a:cs typeface="+mn-cs"/>
              </a:rPr>
              <a:t> </a:t>
            </a:r>
            <a:r>
              <a:rPr lang="en-US" sz="1000" kern="1200" dirty="0">
                <a:solidFill>
                  <a:schemeClr val="tx1"/>
                </a:solidFill>
                <a:effectLst/>
                <a:latin typeface="+mn-lt"/>
                <a:ea typeface="+mn-ea"/>
                <a:cs typeface="+mn-cs"/>
                <a:hlinkClick r:id="rId2"/>
              </a:rPr>
              <a:t>[21]</a:t>
            </a:r>
            <a:r>
              <a:rPr lang="en-US" sz="1000" kern="1200" dirty="0">
                <a:solidFill>
                  <a:schemeClr val="tx1"/>
                </a:solidFill>
                <a:effectLst/>
                <a:latin typeface="+mn-lt"/>
                <a:ea typeface="+mn-ea"/>
                <a:cs typeface="+mn-cs"/>
              </a:rPr>
              <a:t> </a:t>
            </a:r>
            <a:r>
              <a:rPr lang="en-US" sz="1000" kern="1200" dirty="0">
                <a:solidFill>
                  <a:schemeClr val="tx1"/>
                </a:solidFill>
                <a:effectLst/>
                <a:latin typeface="+mn-lt"/>
                <a:ea typeface="+mn-ea"/>
                <a:cs typeface="+mn-cs"/>
                <a:hlinkClick r:id="rId32"/>
              </a:rPr>
              <a:t>[22]</a:t>
            </a:r>
            <a:r>
              <a:rPr lang="en-US" sz="1000" kern="1200" dirty="0">
                <a:solidFill>
                  <a:schemeClr val="tx1"/>
                </a:solidFill>
                <a:effectLst/>
                <a:latin typeface="+mn-lt"/>
                <a:ea typeface="+mn-ea"/>
                <a:cs typeface="+mn-cs"/>
              </a:rPr>
              <a:t> Cyber Security - North Carolina Association of County Commissioners : North Carolina Association of County Commissioners</a:t>
            </a:r>
          </a:p>
          <a:p>
            <a:r>
              <a:rPr lang="en-US" sz="1000" kern="1200" dirty="0">
                <a:solidFill>
                  <a:schemeClr val="tx1"/>
                </a:solidFill>
                <a:effectLst/>
                <a:latin typeface="+mn-lt"/>
                <a:ea typeface="+mn-ea"/>
                <a:cs typeface="+mn-cs"/>
                <a:hlinkClick r:id="rId33"/>
              </a:rPr>
              <a:t>https://www.ncacc.org/services-for-counties/risk-management/cyber-security/</a:t>
            </a:r>
            <a:endParaRPr lang="en-US" sz="1000" kern="1200" dirty="0">
              <a:solidFill>
                <a:schemeClr val="tx1"/>
              </a:solidFill>
              <a:effectLst/>
              <a:latin typeface="+mn-lt"/>
              <a:ea typeface="+mn-ea"/>
              <a:cs typeface="+mn-cs"/>
            </a:endParaRPr>
          </a:p>
          <a:p>
            <a:r>
              <a:rPr lang="en-US" sz="1000" kern="1200" dirty="0">
                <a:solidFill>
                  <a:schemeClr val="tx1"/>
                </a:solidFill>
                <a:effectLst/>
                <a:latin typeface="+mn-lt"/>
                <a:ea typeface="+mn-ea"/>
                <a:cs typeface="+mn-cs"/>
                <a:hlinkClick r:id="rId34"/>
              </a:rPr>
              <a:t>[16]</a:t>
            </a:r>
            <a:r>
              <a:rPr lang="en-US" sz="1000" kern="1200" dirty="0">
                <a:solidFill>
                  <a:schemeClr val="tx1"/>
                </a:solidFill>
                <a:effectLst/>
                <a:latin typeface="+mn-lt"/>
                <a:ea typeface="+mn-ea"/>
                <a:cs typeface="+mn-cs"/>
              </a:rPr>
              <a:t> [PDF] Cyber Incident Reporting for Critical Infrastructure Act of 2022 ... - CISA</a:t>
            </a:r>
          </a:p>
          <a:p>
            <a:r>
              <a:rPr lang="en-US" sz="1000" kern="1200" dirty="0">
                <a:solidFill>
                  <a:schemeClr val="tx1"/>
                </a:solidFill>
                <a:effectLst/>
                <a:latin typeface="+mn-lt"/>
                <a:ea typeface="+mn-ea"/>
                <a:cs typeface="+mn-cs"/>
                <a:hlinkClick r:id="rId35"/>
              </a:rPr>
              <a:t>https://www.cisa.gov/sites/default/files/2023-01/CIRCIA_07.21.2022_Factsheet_FINAL_508%20c.pdf</a:t>
            </a:r>
            <a:endParaRPr lang="en-US" sz="1000" kern="1200" dirty="0">
              <a:solidFill>
                <a:schemeClr val="tx1"/>
              </a:solidFill>
              <a:effectLst/>
              <a:latin typeface="+mn-lt"/>
              <a:ea typeface="+mn-ea"/>
              <a:cs typeface="+mn-cs"/>
            </a:endParaRPr>
          </a:p>
          <a:p>
            <a:r>
              <a:rPr lang="en-US" sz="1000" kern="1200" dirty="0">
                <a:solidFill>
                  <a:schemeClr val="tx1"/>
                </a:solidFill>
                <a:effectLst/>
                <a:latin typeface="+mn-lt"/>
                <a:ea typeface="+mn-ea"/>
                <a:cs typeface="+mn-cs"/>
                <a:hlinkClick r:id="rId36"/>
              </a:rPr>
              <a:t>[17]</a:t>
            </a:r>
            <a:r>
              <a:rPr lang="en-US" sz="1000" kern="1200" dirty="0">
                <a:solidFill>
                  <a:schemeClr val="tx1"/>
                </a:solidFill>
                <a:effectLst/>
                <a:latin typeface="+mn-lt"/>
                <a:ea typeface="+mn-ea"/>
                <a:cs typeface="+mn-cs"/>
              </a:rPr>
              <a:t> Cyber Incident Reporting for Critical Infrastructure Act (CIRCIA ...</a:t>
            </a:r>
          </a:p>
          <a:p>
            <a:r>
              <a:rPr lang="en-US" sz="1000" kern="1200" dirty="0">
                <a:solidFill>
                  <a:schemeClr val="tx1"/>
                </a:solidFill>
                <a:effectLst/>
                <a:latin typeface="+mn-lt"/>
                <a:ea typeface="+mn-ea"/>
                <a:cs typeface="+mn-cs"/>
                <a:hlinkClick r:id="rId37"/>
              </a:rPr>
              <a:t>https://www.federalregister.gov/documents/2024/04/04/2024-06526/cyber-incident-reporting-for-critical-infrastructure-act-circia-reporting-requirements</a:t>
            </a:r>
            <a:endParaRPr lang="en-US" sz="1000" kern="1200" dirty="0">
              <a:solidFill>
                <a:schemeClr val="tx1"/>
              </a:solidFill>
              <a:effectLst/>
              <a:latin typeface="+mn-lt"/>
              <a:ea typeface="+mn-ea"/>
              <a:cs typeface="+mn-cs"/>
            </a:endParaRPr>
          </a:p>
          <a:p>
            <a:r>
              <a:rPr lang="en-US" sz="1000" kern="1200" dirty="0">
                <a:solidFill>
                  <a:schemeClr val="tx1"/>
                </a:solidFill>
                <a:effectLst/>
                <a:latin typeface="+mn-lt"/>
                <a:ea typeface="+mn-ea"/>
                <a:cs typeface="+mn-cs"/>
                <a:hlinkClick r:id="rId38"/>
              </a:rPr>
              <a:t>[19]</a:t>
            </a:r>
            <a:r>
              <a:rPr lang="en-US" sz="1000" kern="1200" dirty="0">
                <a:solidFill>
                  <a:schemeClr val="tx1"/>
                </a:solidFill>
                <a:effectLst/>
                <a:latin typeface="+mn-lt"/>
                <a:ea typeface="+mn-ea"/>
                <a:cs typeface="+mn-cs"/>
              </a:rPr>
              <a:t> [PDF] Automated Indicator Sharing (AIS) Frequently Asked Questions (FAQs)</a:t>
            </a:r>
          </a:p>
          <a:p>
            <a:r>
              <a:rPr lang="en-US" sz="1000" kern="1200" dirty="0">
                <a:solidFill>
                  <a:schemeClr val="tx1"/>
                </a:solidFill>
                <a:effectLst/>
                <a:latin typeface="+mn-lt"/>
                <a:ea typeface="+mn-ea"/>
                <a:cs typeface="+mn-cs"/>
                <a:hlinkClick r:id="rId39"/>
              </a:rPr>
              <a:t>https://www.cisa.gov/sites/default/files/publications/AIS%2520FAQs%2520V2.0_508.pdf</a:t>
            </a:r>
            <a:endParaRPr lang="en-US" sz="1000" kern="1200" dirty="0">
              <a:solidFill>
                <a:schemeClr val="tx1"/>
              </a:solidFill>
              <a:effectLst/>
              <a:latin typeface="+mn-lt"/>
              <a:ea typeface="+mn-ea"/>
              <a:cs typeface="+mn-cs"/>
            </a:endParaRPr>
          </a:p>
          <a:p>
            <a:r>
              <a:rPr lang="en-US" sz="1000" kern="1200" dirty="0">
                <a:solidFill>
                  <a:schemeClr val="tx1"/>
                </a:solidFill>
                <a:effectLst/>
                <a:latin typeface="+mn-lt"/>
                <a:ea typeface="+mn-ea"/>
                <a:cs typeface="+mn-cs"/>
                <a:hlinkClick r:id="rId6"/>
              </a:rPr>
              <a:t>[20]</a:t>
            </a:r>
            <a:r>
              <a:rPr lang="en-US" sz="1000" kern="1200" dirty="0">
                <a:solidFill>
                  <a:schemeClr val="tx1"/>
                </a:solidFill>
                <a:effectLst/>
                <a:latin typeface="+mn-lt"/>
                <a:ea typeface="+mn-ea"/>
                <a:cs typeface="+mn-cs"/>
              </a:rPr>
              <a:t> Reflections on the US Government’s OIG Report on CISA’s Automated Indicator Sharing Program | SANS Institute</a:t>
            </a:r>
          </a:p>
          <a:p>
            <a:r>
              <a:rPr lang="en-US" sz="1000" kern="1200" dirty="0">
                <a:solidFill>
                  <a:schemeClr val="tx1"/>
                </a:solidFill>
                <a:effectLst/>
                <a:latin typeface="+mn-lt"/>
                <a:ea typeface="+mn-ea"/>
                <a:cs typeface="+mn-cs"/>
                <a:hlinkClick r:id="rId40"/>
              </a:rPr>
              <a:t>https://www.sans.org/blog/reflections-on-the-us-governments-oig-report-on-cisas-automated-indicator-sharing-program</a:t>
            </a:r>
            <a:endParaRPr lang="en-US" sz="1000" kern="1200" dirty="0">
              <a:solidFill>
                <a:schemeClr val="tx1"/>
              </a:solidFill>
              <a:effectLst/>
              <a:latin typeface="+mn-lt"/>
              <a:ea typeface="+mn-ea"/>
              <a:cs typeface="+mn-cs"/>
            </a:endParaRPr>
          </a:p>
          <a:p>
            <a:r>
              <a:rPr lang="en-US" sz="1000" kern="1200" dirty="0">
                <a:solidFill>
                  <a:schemeClr val="tx1"/>
                </a:solidFill>
                <a:effectLst/>
                <a:latin typeface="+mn-lt"/>
                <a:ea typeface="+mn-ea"/>
                <a:cs typeface="+mn-cs"/>
                <a:hlinkClick r:id="rId7"/>
              </a:rPr>
              <a:t>[23]</a:t>
            </a:r>
            <a:r>
              <a:rPr lang="en-US" sz="1000" kern="1200" dirty="0">
                <a:solidFill>
                  <a:schemeClr val="tx1"/>
                </a:solidFill>
                <a:effectLst/>
                <a:latin typeface="+mn-lt"/>
                <a:ea typeface="+mn-ea"/>
                <a:cs typeface="+mn-cs"/>
              </a:rPr>
              <a:t> </a:t>
            </a:r>
            <a:r>
              <a:rPr lang="en-US" sz="1000" kern="1200" dirty="0">
                <a:solidFill>
                  <a:schemeClr val="tx1"/>
                </a:solidFill>
                <a:effectLst/>
                <a:latin typeface="+mn-lt"/>
                <a:ea typeface="+mn-ea"/>
                <a:cs typeface="+mn-cs"/>
                <a:hlinkClick r:id="rId41"/>
              </a:rPr>
              <a:t>[28]</a:t>
            </a:r>
            <a:r>
              <a:rPr lang="en-US" sz="1000" kern="1200" dirty="0">
                <a:solidFill>
                  <a:schemeClr val="tx1"/>
                </a:solidFill>
                <a:effectLst/>
                <a:latin typeface="+mn-lt"/>
                <a:ea typeface="+mn-ea"/>
                <a:cs typeface="+mn-cs"/>
              </a:rPr>
              <a:t> CISA’s Joint Cyber Defense Collaborative to tackle energy, water security in 2023 | The Record from Recorded Future News</a:t>
            </a:r>
          </a:p>
          <a:p>
            <a:r>
              <a:rPr lang="en-US" sz="1000" kern="1200" dirty="0">
                <a:solidFill>
                  <a:schemeClr val="tx1"/>
                </a:solidFill>
                <a:effectLst/>
                <a:latin typeface="+mn-lt"/>
                <a:ea typeface="+mn-ea"/>
                <a:cs typeface="+mn-cs"/>
                <a:hlinkClick r:id="rId42"/>
              </a:rPr>
              <a:t>https://therecord.media/cisas-joint-cyber-defense-collaborative-to-tackle-energy-water-security-in-2023</a:t>
            </a:r>
            <a:endParaRPr lang="en-US" sz="1000" kern="1200" dirty="0">
              <a:solidFill>
                <a:schemeClr val="tx1"/>
              </a:solidFill>
              <a:effectLst/>
              <a:latin typeface="+mn-lt"/>
              <a:ea typeface="+mn-ea"/>
              <a:cs typeface="+mn-cs"/>
            </a:endParaRPr>
          </a:p>
          <a:p>
            <a:r>
              <a:rPr lang="en-US" sz="1000" kern="1200" dirty="0">
                <a:solidFill>
                  <a:schemeClr val="tx1"/>
                </a:solidFill>
                <a:effectLst/>
                <a:latin typeface="+mn-lt"/>
                <a:ea typeface="+mn-ea"/>
                <a:cs typeface="+mn-cs"/>
                <a:hlinkClick r:id="rId43"/>
              </a:rPr>
              <a:t>[27]</a:t>
            </a:r>
            <a:r>
              <a:rPr lang="en-US" sz="1000" kern="1200" dirty="0">
                <a:solidFill>
                  <a:schemeClr val="tx1"/>
                </a:solidFill>
                <a:effectLst/>
                <a:latin typeface="+mn-lt"/>
                <a:ea typeface="+mn-ea"/>
                <a:cs typeface="+mn-cs"/>
              </a:rPr>
              <a:t> Fortinet and the Joint Cyber Defense Collaborative: Celebrating Two ...</a:t>
            </a:r>
          </a:p>
          <a:p>
            <a:r>
              <a:rPr lang="en-US" sz="1000" kern="1200" dirty="0">
                <a:solidFill>
                  <a:schemeClr val="tx1"/>
                </a:solidFill>
                <a:effectLst/>
                <a:latin typeface="+mn-lt"/>
                <a:ea typeface="+mn-ea"/>
                <a:cs typeface="+mn-cs"/>
                <a:hlinkClick r:id="rId44"/>
              </a:rPr>
              <a:t>https://www.fortinet.com/blog/industry-trends/fortinet-and-the-jcdc-celebrating-two-years-of-progress</a:t>
            </a:r>
            <a:endParaRPr lang="en-US" sz="1000" kern="1200" dirty="0">
              <a:solidFill>
                <a:schemeClr val="tx1"/>
              </a:solidFill>
              <a:effectLst/>
              <a:latin typeface="+mn-lt"/>
              <a:ea typeface="+mn-ea"/>
              <a:cs typeface="+mn-cs"/>
            </a:endParaRPr>
          </a:p>
          <a:p>
            <a:r>
              <a:rPr lang="en-US" sz="1000" kern="1200" dirty="0">
                <a:solidFill>
                  <a:schemeClr val="tx1"/>
                </a:solidFill>
                <a:effectLst/>
                <a:latin typeface="+mn-lt"/>
                <a:ea typeface="+mn-ea"/>
                <a:cs typeface="+mn-cs"/>
                <a:hlinkClick r:id="rId45"/>
              </a:rPr>
              <a:t>[29]</a:t>
            </a:r>
            <a:r>
              <a:rPr lang="en-US" sz="1000" kern="1200" dirty="0">
                <a:solidFill>
                  <a:schemeClr val="tx1"/>
                </a:solidFill>
                <a:effectLst/>
                <a:latin typeface="+mn-lt"/>
                <a:ea typeface="+mn-ea"/>
                <a:cs typeface="+mn-cs"/>
              </a:rPr>
              <a:t> CISA Gives Itself an Extension for Cyber Incident Reporting Rules</a:t>
            </a:r>
          </a:p>
          <a:p>
            <a:r>
              <a:rPr lang="en-US" sz="1000" kern="1200" dirty="0">
                <a:solidFill>
                  <a:schemeClr val="tx1"/>
                </a:solidFill>
                <a:effectLst/>
                <a:latin typeface="+mn-lt"/>
                <a:ea typeface="+mn-ea"/>
                <a:cs typeface="+mn-cs"/>
                <a:hlinkClick r:id="rId46"/>
              </a:rPr>
              <a:t>https://www.alstonprivacy.com/cisa-gives-itself-an-extension-for-cyber-incident-reporting-rules/</a:t>
            </a:r>
            <a:endParaRPr lang="en-US" sz="1000" kern="1200" dirty="0">
              <a:solidFill>
                <a:schemeClr val="tx1"/>
              </a:solidFill>
              <a:effectLst/>
              <a:latin typeface="+mn-lt"/>
              <a:ea typeface="+mn-ea"/>
              <a:cs typeface="+mn-cs"/>
            </a:endParaRPr>
          </a:p>
          <a:p>
            <a:r>
              <a:rPr lang="en-US" sz="1000" kern="1200" dirty="0">
                <a:solidFill>
                  <a:schemeClr val="tx1"/>
                </a:solidFill>
                <a:effectLst/>
                <a:latin typeface="+mn-lt"/>
                <a:ea typeface="+mn-ea"/>
                <a:cs typeface="+mn-cs"/>
                <a:hlinkClick r:id="rId47"/>
              </a:rPr>
              <a:t>[30]</a:t>
            </a:r>
            <a:r>
              <a:rPr lang="en-US" sz="1000" kern="1200" dirty="0">
                <a:solidFill>
                  <a:schemeClr val="tx1"/>
                </a:solidFill>
                <a:effectLst/>
                <a:latin typeface="+mn-lt"/>
                <a:ea typeface="+mn-ea"/>
                <a:cs typeface="+mn-cs"/>
              </a:rPr>
              <a:t> About the CRI - International Counter Ransomware Initiative</a:t>
            </a:r>
          </a:p>
          <a:p>
            <a:r>
              <a:rPr lang="en-US" sz="1000" kern="1200" dirty="0">
                <a:solidFill>
                  <a:schemeClr val="tx1"/>
                </a:solidFill>
                <a:effectLst/>
                <a:latin typeface="+mn-lt"/>
                <a:ea typeface="+mn-ea"/>
                <a:cs typeface="+mn-cs"/>
                <a:hlinkClick r:id="rId48"/>
              </a:rPr>
              <a:t>https://counter-ransomware.org/aboutus</a:t>
            </a:r>
            <a:endParaRPr lang="en-US" sz="1000" kern="1200" dirty="0">
              <a:solidFill>
                <a:schemeClr val="tx1"/>
              </a:solidFill>
              <a:effectLst/>
              <a:latin typeface="+mn-lt"/>
              <a:ea typeface="+mn-ea"/>
              <a:cs typeface="+mn-cs"/>
            </a:endParaRPr>
          </a:p>
          <a:p>
            <a:r>
              <a:rPr lang="en-US" sz="1000" kern="1200" dirty="0">
                <a:solidFill>
                  <a:schemeClr val="tx1"/>
                </a:solidFill>
                <a:effectLst/>
                <a:latin typeface="+mn-lt"/>
                <a:ea typeface="+mn-ea"/>
                <a:cs typeface="+mn-cs"/>
                <a:hlinkClick r:id="rId8"/>
              </a:rPr>
              <a:t>[31]</a:t>
            </a:r>
            <a:r>
              <a:rPr lang="en-US" sz="1000" kern="1200" dirty="0">
                <a:solidFill>
                  <a:schemeClr val="tx1"/>
                </a:solidFill>
                <a:effectLst/>
                <a:latin typeface="+mn-lt"/>
                <a:ea typeface="+mn-ea"/>
                <a:cs typeface="+mn-cs"/>
              </a:rPr>
              <a:t> </a:t>
            </a:r>
            <a:r>
              <a:rPr lang="en-US" sz="1000" kern="1200" dirty="0">
                <a:solidFill>
                  <a:schemeClr val="tx1"/>
                </a:solidFill>
                <a:effectLst/>
                <a:latin typeface="+mn-lt"/>
                <a:ea typeface="+mn-ea"/>
                <a:cs typeface="+mn-cs"/>
                <a:hlinkClick r:id="rId9"/>
              </a:rPr>
              <a:t>[32]</a:t>
            </a:r>
            <a:r>
              <a:rPr lang="en-US" sz="1000" kern="1200" dirty="0">
                <a:solidFill>
                  <a:schemeClr val="tx1"/>
                </a:solidFill>
                <a:effectLst/>
                <a:latin typeface="+mn-lt"/>
                <a:ea typeface="+mn-ea"/>
                <a:cs typeface="+mn-cs"/>
              </a:rPr>
              <a:t> NIS 2 Directive, Article 29: Cybersecurity information-sharing arrangements</a:t>
            </a:r>
          </a:p>
          <a:p>
            <a:r>
              <a:rPr lang="en-US" sz="1000" kern="1200" dirty="0">
                <a:solidFill>
                  <a:schemeClr val="tx1"/>
                </a:solidFill>
                <a:effectLst/>
                <a:latin typeface="+mn-lt"/>
                <a:ea typeface="+mn-ea"/>
                <a:cs typeface="+mn-cs"/>
                <a:hlinkClick r:id="rId49"/>
              </a:rPr>
              <a:t>https://www.nis-2-directive.com/NIS_2_Directive_Article_29.html</a:t>
            </a:r>
            <a:endParaRPr lang="en-US" sz="1000" dirty="0"/>
          </a:p>
        </p:txBody>
      </p:sp>
      <p:sp>
        <p:nvSpPr>
          <p:cNvPr id="12" name="TextBox 11">
            <a:extLst>
              <a:ext uri="{FF2B5EF4-FFF2-40B4-BE49-F238E27FC236}">
                <a16:creationId xmlns:a16="http://schemas.microsoft.com/office/drawing/2014/main" id="{D723019E-A978-02D8-98D1-49A8AB5A5255}"/>
              </a:ext>
            </a:extLst>
          </p:cNvPr>
          <p:cNvSpPr txBox="1"/>
          <p:nvPr/>
        </p:nvSpPr>
        <p:spPr>
          <a:xfrm>
            <a:off x="393032" y="272534"/>
            <a:ext cx="10427368" cy="369332"/>
          </a:xfrm>
          <a:prstGeom prst="rect">
            <a:avLst/>
          </a:prstGeom>
          <a:noFill/>
        </p:spPr>
        <p:txBody>
          <a:bodyPr wrap="square">
            <a:spAutoFit/>
          </a:bodyPr>
          <a:lstStyle/>
          <a:p>
            <a:r>
              <a:rPr lang="en-US" sz="1800" b="1" kern="1200" dirty="0">
                <a:solidFill>
                  <a:schemeClr val="tx1"/>
                </a:solidFill>
                <a:effectLst/>
                <a:latin typeface="Brygada 1918 Semi Bold" panose="020B0604020202020204" charset="0"/>
                <a:ea typeface="Brygada 1918 Semi Bold" panose="020B0604020202020204" charset="0"/>
              </a:rPr>
              <a:t>Sources &amp; References:</a:t>
            </a:r>
            <a:r>
              <a:rPr lang="en-US" sz="1800" kern="1200" dirty="0">
                <a:solidFill>
                  <a:schemeClr val="tx1"/>
                </a:solidFill>
                <a:effectLst/>
                <a:latin typeface="Brygada 1918 Semi Bold" panose="020B0604020202020204" charset="0"/>
                <a:ea typeface="Brygada 1918 Semi Bold" panose="020B0604020202020204" charset="0"/>
              </a:rPr>
              <a:t> </a:t>
            </a:r>
            <a:r>
              <a:rPr lang="en-US" sz="1800" i="1" kern="1200" dirty="0">
                <a:solidFill>
                  <a:schemeClr val="tx1"/>
                </a:solidFill>
                <a:effectLst/>
                <a:latin typeface="Brygada 1918 Semi Bold" panose="020B0604020202020204" charset="0"/>
                <a:ea typeface="Brygada 1918 Semi Bold" panose="020B0604020202020204" charset="0"/>
              </a:rPr>
              <a:t>(case studies and statistics cited in the speech)</a:t>
            </a:r>
            <a:endParaRPr lang="en-US" sz="1800" kern="1200" dirty="0">
              <a:solidFill>
                <a:schemeClr val="tx1"/>
              </a:solidFill>
              <a:effectLst/>
              <a:latin typeface="Brygada 1918 Semi Bold" panose="020B0604020202020204" charset="0"/>
              <a:ea typeface="Brygada 1918 Semi Bold" panose="020B0604020202020204" charset="0"/>
            </a:endParaRPr>
          </a:p>
        </p:txBody>
      </p:sp>
    </p:spTree>
    <p:extLst>
      <p:ext uri="{BB962C8B-B14F-4D97-AF65-F5344CB8AC3E}">
        <p14:creationId xmlns:p14="http://schemas.microsoft.com/office/powerpoint/2010/main" val="1523055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310747-16ED-A264-34B4-7552DCB56FC6}"/>
            </a:ext>
          </a:extLst>
        </p:cNvPr>
        <p:cNvGrpSpPr/>
        <p:nvPr/>
      </p:nvGrpSpPr>
      <p:grpSpPr>
        <a:xfrm>
          <a:off x="0" y="0"/>
          <a:ext cx="0" cy="0"/>
          <a:chOff x="0" y="0"/>
          <a:chExt cx="0" cy="0"/>
        </a:xfrm>
      </p:grpSpPr>
      <p:sp>
        <p:nvSpPr>
          <p:cNvPr id="2" name="Text 0">
            <a:extLst>
              <a:ext uri="{FF2B5EF4-FFF2-40B4-BE49-F238E27FC236}">
                <a16:creationId xmlns:a16="http://schemas.microsoft.com/office/drawing/2014/main" id="{2C152D81-EF7C-D0BA-56CD-A8E790B5B2C2}"/>
              </a:ext>
            </a:extLst>
          </p:cNvPr>
          <p:cNvSpPr/>
          <p:nvPr/>
        </p:nvSpPr>
        <p:spPr>
          <a:xfrm>
            <a:off x="654724" y="514469"/>
            <a:ext cx="13338861" cy="584597"/>
          </a:xfrm>
          <a:prstGeom prst="rect">
            <a:avLst/>
          </a:prstGeom>
          <a:noFill/>
          <a:ln/>
        </p:spPr>
        <p:txBody>
          <a:bodyPr wrap="none" lIns="0" tIns="0" rIns="0" bIns="0" rtlCol="0" anchor="t"/>
          <a:lstStyle/>
          <a:p>
            <a:pPr marL="0" indent="0" algn="l">
              <a:lnSpc>
                <a:spcPts val="4600"/>
              </a:lnSpc>
              <a:buNone/>
            </a:pPr>
            <a:endParaRPr lang="en-US" sz="2800" dirty="0"/>
          </a:p>
        </p:txBody>
      </p:sp>
      <p:sp>
        <p:nvSpPr>
          <p:cNvPr id="4" name="TextBox 3">
            <a:extLst>
              <a:ext uri="{FF2B5EF4-FFF2-40B4-BE49-F238E27FC236}">
                <a16:creationId xmlns:a16="http://schemas.microsoft.com/office/drawing/2014/main" id="{428722D4-ACFC-9F98-D97D-2E92679D1672}"/>
              </a:ext>
            </a:extLst>
          </p:cNvPr>
          <p:cNvSpPr txBox="1"/>
          <p:nvPr/>
        </p:nvSpPr>
        <p:spPr>
          <a:xfrm>
            <a:off x="1685103" y="228395"/>
            <a:ext cx="10106525" cy="700192"/>
          </a:xfrm>
          <a:prstGeom prst="rect">
            <a:avLst/>
          </a:prstGeom>
          <a:noFill/>
        </p:spPr>
        <p:txBody>
          <a:bodyPr wrap="square">
            <a:spAutoFit/>
          </a:bodyPr>
          <a:lstStyle/>
          <a:p>
            <a:pPr algn="ctr"/>
            <a:r>
              <a:rPr lang="en-US" sz="3950" dirty="0">
                <a:latin typeface="Brygada 1918 Semi Bold" panose="020B0604020202020204" charset="0"/>
                <a:ea typeface="Brygada 1918 Semi Bold" panose="020B0604020202020204" charset="0"/>
              </a:rPr>
              <a:t>Who am I? </a:t>
            </a:r>
          </a:p>
        </p:txBody>
      </p:sp>
      <p:sp>
        <p:nvSpPr>
          <p:cNvPr id="11" name="TextBox 10">
            <a:extLst>
              <a:ext uri="{FF2B5EF4-FFF2-40B4-BE49-F238E27FC236}">
                <a16:creationId xmlns:a16="http://schemas.microsoft.com/office/drawing/2014/main" id="{E3B0C62C-0301-6458-5774-642721552E5E}"/>
              </a:ext>
            </a:extLst>
          </p:cNvPr>
          <p:cNvSpPr txBox="1"/>
          <p:nvPr/>
        </p:nvSpPr>
        <p:spPr>
          <a:xfrm>
            <a:off x="7904734" y="1972495"/>
            <a:ext cx="7408939" cy="523220"/>
          </a:xfrm>
          <a:prstGeom prst="rect">
            <a:avLst/>
          </a:prstGeom>
          <a:noFill/>
        </p:spPr>
        <p:txBody>
          <a:bodyPr wrap="square">
            <a:spAutoFit/>
          </a:bodyPr>
          <a:lstStyle/>
          <a:p>
            <a:pPr>
              <a:buNone/>
            </a:pPr>
            <a:r>
              <a:rPr lang="en-US" sz="2800" dirty="0">
                <a:latin typeface="Brygada 1918" panose="020B0604020202020204" charset="0"/>
                <a:ea typeface="Brygada 1918" panose="020B0604020202020204" charset="0"/>
              </a:rPr>
              <a:t>Mom, Wife, 2 Yorkies Mom, &amp; Grandma  </a:t>
            </a:r>
            <a:r>
              <a:rPr lang="en-US" sz="2400" dirty="0">
                <a:latin typeface="Brygada 1918" panose="020B0604020202020204" charset="0"/>
                <a:ea typeface="Brygada 1918" panose="020B0604020202020204" charset="0"/>
              </a:rPr>
              <a:t> </a:t>
            </a:r>
          </a:p>
        </p:txBody>
      </p:sp>
      <p:sp>
        <p:nvSpPr>
          <p:cNvPr id="14" name="Rectangle 1">
            <a:extLst>
              <a:ext uri="{FF2B5EF4-FFF2-40B4-BE49-F238E27FC236}">
                <a16:creationId xmlns:a16="http://schemas.microsoft.com/office/drawing/2014/main" id="{44AE29DF-CEF3-6B68-14CC-D4D9FFDFAC5B}"/>
              </a:ext>
            </a:extLst>
          </p:cNvPr>
          <p:cNvSpPr>
            <a:spLocks noChangeArrowheads="1"/>
          </p:cNvSpPr>
          <p:nvPr/>
        </p:nvSpPr>
        <p:spPr bwMode="auto">
          <a:xfrm>
            <a:off x="0" y="0"/>
            <a:ext cx="146304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5" name="Rectangle 2">
            <a:extLst>
              <a:ext uri="{FF2B5EF4-FFF2-40B4-BE49-F238E27FC236}">
                <a16:creationId xmlns:a16="http://schemas.microsoft.com/office/drawing/2014/main" id="{E71E6705-A6E8-0CF0-9E49-9C25CA744D9E}"/>
              </a:ext>
            </a:extLst>
          </p:cNvPr>
          <p:cNvSpPr>
            <a:spLocks noChangeArrowheads="1"/>
          </p:cNvSpPr>
          <p:nvPr/>
        </p:nvSpPr>
        <p:spPr bwMode="auto">
          <a:xfrm>
            <a:off x="152400" y="152400"/>
            <a:ext cx="146304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6" name="Rectangle 3">
            <a:extLst>
              <a:ext uri="{FF2B5EF4-FFF2-40B4-BE49-F238E27FC236}">
                <a16:creationId xmlns:a16="http://schemas.microsoft.com/office/drawing/2014/main" id="{114D3A58-2D04-7CD2-62E9-7DFDF3094AD9}"/>
              </a:ext>
            </a:extLst>
          </p:cNvPr>
          <p:cNvSpPr>
            <a:spLocks noChangeArrowheads="1"/>
          </p:cNvSpPr>
          <p:nvPr/>
        </p:nvSpPr>
        <p:spPr bwMode="auto">
          <a:xfrm>
            <a:off x="304800" y="304800"/>
            <a:ext cx="146304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5" name="Picture 4">
            <a:extLst>
              <a:ext uri="{FF2B5EF4-FFF2-40B4-BE49-F238E27FC236}">
                <a16:creationId xmlns:a16="http://schemas.microsoft.com/office/drawing/2014/main" id="{609461E7-DEB6-350F-909D-0E4AB37C87DB}"/>
              </a:ext>
            </a:extLst>
          </p:cNvPr>
          <p:cNvPicPr>
            <a:picLocks noChangeAspect="1"/>
          </p:cNvPicPr>
          <p:nvPr/>
        </p:nvPicPr>
        <p:blipFill>
          <a:blip r:embed="rId3"/>
          <a:stretch>
            <a:fillRect/>
          </a:stretch>
        </p:blipFill>
        <p:spPr>
          <a:xfrm>
            <a:off x="3456424" y="6030735"/>
            <a:ext cx="2060760" cy="1186313"/>
          </a:xfrm>
          <a:prstGeom prst="rect">
            <a:avLst/>
          </a:prstGeom>
        </p:spPr>
      </p:pic>
      <p:pic>
        <p:nvPicPr>
          <p:cNvPr id="6" name="Picture 5" descr="A logo with black text&#10;&#10;AI-generated content may be incorrect.">
            <a:extLst>
              <a:ext uri="{FF2B5EF4-FFF2-40B4-BE49-F238E27FC236}">
                <a16:creationId xmlns:a16="http://schemas.microsoft.com/office/drawing/2014/main" id="{7ECE0843-B9E7-1980-C0D5-457E10384D6F}"/>
              </a:ext>
            </a:extLst>
          </p:cNvPr>
          <p:cNvPicPr>
            <a:picLocks noChangeAspect="1"/>
          </p:cNvPicPr>
          <p:nvPr/>
        </p:nvPicPr>
        <p:blipFill>
          <a:blip r:embed="rId4"/>
          <a:stretch>
            <a:fillRect/>
          </a:stretch>
        </p:blipFill>
        <p:spPr>
          <a:xfrm>
            <a:off x="5883077" y="6107384"/>
            <a:ext cx="1185765" cy="1186313"/>
          </a:xfrm>
          <a:prstGeom prst="rect">
            <a:avLst/>
          </a:prstGeom>
        </p:spPr>
      </p:pic>
      <p:pic>
        <p:nvPicPr>
          <p:cNvPr id="10" name="Picture 9" descr="A group of people posing for a photo&#10;&#10;AI-generated content may be incorrect.">
            <a:extLst>
              <a:ext uri="{FF2B5EF4-FFF2-40B4-BE49-F238E27FC236}">
                <a16:creationId xmlns:a16="http://schemas.microsoft.com/office/drawing/2014/main" id="{1107777D-2425-D144-798A-CAB01BF41938}"/>
              </a:ext>
            </a:extLst>
          </p:cNvPr>
          <p:cNvPicPr>
            <a:picLocks noChangeAspect="1"/>
          </p:cNvPicPr>
          <p:nvPr/>
        </p:nvPicPr>
        <p:blipFill>
          <a:blip r:embed="rId5"/>
          <a:stretch>
            <a:fillRect/>
          </a:stretch>
        </p:blipFill>
        <p:spPr>
          <a:xfrm>
            <a:off x="11260639" y="5102263"/>
            <a:ext cx="3096016" cy="2070461"/>
          </a:xfrm>
          <a:prstGeom prst="rect">
            <a:avLst/>
          </a:prstGeom>
        </p:spPr>
      </p:pic>
      <p:pic>
        <p:nvPicPr>
          <p:cNvPr id="17" name="Picture 16" descr="A person and person sitting in chairs with two dogs&#10;&#10;AI-generated content may be incorrect.">
            <a:extLst>
              <a:ext uri="{FF2B5EF4-FFF2-40B4-BE49-F238E27FC236}">
                <a16:creationId xmlns:a16="http://schemas.microsoft.com/office/drawing/2014/main" id="{DB2E312D-9908-DAB8-CEB8-951511A0392D}"/>
              </a:ext>
            </a:extLst>
          </p:cNvPr>
          <p:cNvPicPr>
            <a:picLocks noChangeAspect="1"/>
          </p:cNvPicPr>
          <p:nvPr/>
        </p:nvPicPr>
        <p:blipFill>
          <a:blip r:embed="rId6"/>
          <a:stretch>
            <a:fillRect/>
          </a:stretch>
        </p:blipFill>
        <p:spPr>
          <a:xfrm>
            <a:off x="9038284" y="2758949"/>
            <a:ext cx="2644398" cy="1907528"/>
          </a:xfrm>
          <a:prstGeom prst="rect">
            <a:avLst/>
          </a:prstGeom>
        </p:spPr>
      </p:pic>
      <p:sp>
        <p:nvSpPr>
          <p:cNvPr id="21" name="TextBox 20">
            <a:extLst>
              <a:ext uri="{FF2B5EF4-FFF2-40B4-BE49-F238E27FC236}">
                <a16:creationId xmlns:a16="http://schemas.microsoft.com/office/drawing/2014/main" id="{819A2118-6B0C-93CA-DB64-42985727B8EA}"/>
              </a:ext>
            </a:extLst>
          </p:cNvPr>
          <p:cNvSpPr txBox="1"/>
          <p:nvPr/>
        </p:nvSpPr>
        <p:spPr>
          <a:xfrm>
            <a:off x="669063" y="1243278"/>
            <a:ext cx="6265313" cy="4249305"/>
          </a:xfrm>
          <a:prstGeom prst="rect">
            <a:avLst/>
          </a:prstGeom>
          <a:noFill/>
        </p:spPr>
        <p:txBody>
          <a:bodyPr wrap="square">
            <a:spAutoFit/>
          </a:bodyPr>
          <a:lstStyle/>
          <a:p>
            <a:pPr>
              <a:buNone/>
            </a:pPr>
            <a:r>
              <a:rPr lang="en-US" sz="2800" dirty="0">
                <a:latin typeface="Brygada 1918" panose="020B0604020202020204" charset="0"/>
                <a:ea typeface="Brygada 1918" panose="020B0604020202020204" charset="0"/>
              </a:rPr>
              <a:t>20+ </a:t>
            </a:r>
            <a:r>
              <a:rPr lang="en-US" sz="2800">
                <a:latin typeface="Brygada 1918" panose="020B0604020202020204" charset="0"/>
                <a:ea typeface="Brygada 1918" panose="020B0604020202020204" charset="0"/>
              </a:rPr>
              <a:t>Yrs Cybersecurity </a:t>
            </a:r>
            <a:endParaRPr lang="en-US" sz="2800" dirty="0">
              <a:latin typeface="Brygada 1918" panose="020B0604020202020204" charset="0"/>
              <a:ea typeface="Brygada 1918" panose="020B0604020202020204" charset="0"/>
            </a:endParaRPr>
          </a:p>
          <a:p>
            <a:pPr>
              <a:lnSpc>
                <a:spcPct val="150000"/>
              </a:lnSpc>
              <a:buNone/>
            </a:pPr>
            <a:r>
              <a:rPr lang="en-US" sz="2800" dirty="0" err="1">
                <a:latin typeface="Brygada 1918" panose="020B0604020202020204" charset="0"/>
                <a:ea typeface="Brygada 1918" panose="020B0604020202020204" charset="0"/>
              </a:rPr>
              <a:t>DoW</a:t>
            </a:r>
            <a:r>
              <a:rPr lang="en-US" sz="2800" dirty="0">
                <a:latin typeface="Brygada 1918" panose="020B0604020202020204" charset="0"/>
                <a:ea typeface="Brygada 1918" panose="020B0604020202020204" charset="0"/>
              </a:rPr>
              <a:t> (a.k.a., DoD) &amp; DHS</a:t>
            </a:r>
          </a:p>
          <a:p>
            <a:pPr>
              <a:lnSpc>
                <a:spcPct val="150000"/>
              </a:lnSpc>
              <a:buNone/>
            </a:pPr>
            <a:r>
              <a:rPr lang="en-US" sz="2800" dirty="0">
                <a:latin typeface="Brygada 1918" panose="020B0604020202020204" charset="0"/>
                <a:ea typeface="Brygada 1918" panose="020B0604020202020204" charset="0"/>
              </a:rPr>
              <a:t>Project Manager </a:t>
            </a:r>
          </a:p>
          <a:p>
            <a:pPr>
              <a:lnSpc>
                <a:spcPct val="150000"/>
              </a:lnSpc>
              <a:buNone/>
            </a:pPr>
            <a:r>
              <a:rPr lang="en-US" sz="2800" dirty="0">
                <a:latin typeface="Brygada 1918" panose="020B0604020202020204" charset="0"/>
                <a:ea typeface="Brygada 1918" panose="020B0604020202020204" charset="0"/>
              </a:rPr>
              <a:t>Information System Security </a:t>
            </a:r>
          </a:p>
          <a:p>
            <a:pPr>
              <a:lnSpc>
                <a:spcPct val="150000"/>
              </a:lnSpc>
              <a:buNone/>
            </a:pPr>
            <a:r>
              <a:rPr lang="en-US" sz="2800" dirty="0">
                <a:latin typeface="Brygada 1918" panose="020B0604020202020204" charset="0"/>
                <a:ea typeface="Brygada 1918" panose="020B0604020202020204" charset="0"/>
              </a:rPr>
              <a:t>Agile Project Leadership</a:t>
            </a:r>
          </a:p>
          <a:p>
            <a:pPr>
              <a:lnSpc>
                <a:spcPct val="150000"/>
              </a:lnSpc>
              <a:buNone/>
            </a:pPr>
            <a:r>
              <a:rPr lang="en-US" sz="2800" dirty="0">
                <a:latin typeface="Brygada 1918" panose="020B0604020202020204" charset="0"/>
                <a:ea typeface="Brygada 1918" panose="020B0604020202020204" charset="0"/>
              </a:rPr>
              <a:t>CISSP | CEH | Contract Officer Rep</a:t>
            </a:r>
          </a:p>
          <a:p>
            <a:pPr>
              <a:lnSpc>
                <a:spcPct val="150000"/>
              </a:lnSpc>
              <a:buNone/>
            </a:pPr>
            <a:r>
              <a:rPr lang="en-US" sz="2400" dirty="0">
                <a:latin typeface="Brygada 1918" panose="020B0604020202020204" charset="0"/>
                <a:ea typeface="Brygada 1918" panose="020B0604020202020204" charset="0"/>
              </a:rPr>
              <a:t>Co-Founder of Align and Fortify, LLC </a:t>
            </a:r>
          </a:p>
        </p:txBody>
      </p:sp>
      <p:sp>
        <p:nvSpPr>
          <p:cNvPr id="22" name="AutoShape 2" descr="Image preview">
            <a:extLst>
              <a:ext uri="{FF2B5EF4-FFF2-40B4-BE49-F238E27FC236}">
                <a16:creationId xmlns:a16="http://schemas.microsoft.com/office/drawing/2014/main" id="{80EC1E58-558E-347D-DCEB-549B6C64E4FD}"/>
              </a:ext>
            </a:extLst>
          </p:cNvPr>
          <p:cNvSpPr>
            <a:spLocks noChangeAspect="1" noChangeArrowheads="1"/>
          </p:cNvSpPr>
          <p:nvPr/>
        </p:nvSpPr>
        <p:spPr bwMode="auto">
          <a:xfrm>
            <a:off x="7821288" y="3876004"/>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 name="AutoShape 6">
            <a:extLst>
              <a:ext uri="{FF2B5EF4-FFF2-40B4-BE49-F238E27FC236}">
                <a16:creationId xmlns:a16="http://schemas.microsoft.com/office/drawing/2014/main" id="{65178687-F87D-430F-4286-E215322C8513}"/>
              </a:ext>
            </a:extLst>
          </p:cNvPr>
          <p:cNvSpPr>
            <a:spLocks noChangeAspect="1" noChangeArrowheads="1"/>
          </p:cNvSpPr>
          <p:nvPr/>
        </p:nvSpPr>
        <p:spPr bwMode="auto">
          <a:xfrm>
            <a:off x="7315199" y="2196009"/>
            <a:ext cx="2223591" cy="222359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6" name="Picture 25" descr="A person and a child taking a selfie&#10;&#10;AI-generated content may be incorrect.">
            <a:extLst>
              <a:ext uri="{FF2B5EF4-FFF2-40B4-BE49-F238E27FC236}">
                <a16:creationId xmlns:a16="http://schemas.microsoft.com/office/drawing/2014/main" id="{CD5C1E92-27C7-61E5-56C7-6FB83650EC68}"/>
              </a:ext>
            </a:extLst>
          </p:cNvPr>
          <p:cNvPicPr>
            <a:picLocks noChangeAspect="1"/>
          </p:cNvPicPr>
          <p:nvPr/>
        </p:nvPicPr>
        <p:blipFill>
          <a:blip r:embed="rId7"/>
          <a:stretch>
            <a:fillRect/>
          </a:stretch>
        </p:blipFill>
        <p:spPr>
          <a:xfrm rot="5400000">
            <a:off x="12217202" y="2898982"/>
            <a:ext cx="1797849" cy="1690416"/>
          </a:xfrm>
          <a:prstGeom prst="rect">
            <a:avLst/>
          </a:prstGeom>
        </p:spPr>
      </p:pic>
      <p:cxnSp>
        <p:nvCxnSpPr>
          <p:cNvPr id="31" name="Straight Connector 30">
            <a:extLst>
              <a:ext uri="{FF2B5EF4-FFF2-40B4-BE49-F238E27FC236}">
                <a16:creationId xmlns:a16="http://schemas.microsoft.com/office/drawing/2014/main" id="{AA3B2F3B-9A22-59B8-1A11-BB0C9994336C}"/>
              </a:ext>
            </a:extLst>
          </p:cNvPr>
          <p:cNvCxnSpPr>
            <a:cxnSpLocks/>
          </p:cNvCxnSpPr>
          <p:nvPr/>
        </p:nvCxnSpPr>
        <p:spPr>
          <a:xfrm>
            <a:off x="669063" y="1819838"/>
            <a:ext cx="5877358" cy="0"/>
          </a:xfrm>
          <a:prstGeom prst="line">
            <a:avLst/>
          </a:prstGeom>
          <a:ln w="1905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461E7DA8-088E-F5A2-4A2D-CEC044AD90E5}"/>
              </a:ext>
            </a:extLst>
          </p:cNvPr>
          <p:cNvCxnSpPr>
            <a:cxnSpLocks/>
          </p:cNvCxnSpPr>
          <p:nvPr/>
        </p:nvCxnSpPr>
        <p:spPr>
          <a:xfrm>
            <a:off x="669063" y="2399836"/>
            <a:ext cx="5890779" cy="0"/>
          </a:xfrm>
          <a:prstGeom prst="line">
            <a:avLst/>
          </a:prstGeom>
          <a:ln w="1905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71668C8-1CBC-E41E-BB4A-07AFF7D1E882}"/>
              </a:ext>
            </a:extLst>
          </p:cNvPr>
          <p:cNvCxnSpPr>
            <a:cxnSpLocks/>
          </p:cNvCxnSpPr>
          <p:nvPr/>
        </p:nvCxnSpPr>
        <p:spPr>
          <a:xfrm>
            <a:off x="669063" y="3056760"/>
            <a:ext cx="5917615" cy="0"/>
          </a:xfrm>
          <a:prstGeom prst="line">
            <a:avLst/>
          </a:prstGeom>
          <a:ln w="1905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8F6BD5B-C913-0A32-3B57-9E3D5BA10011}"/>
              </a:ext>
            </a:extLst>
          </p:cNvPr>
          <p:cNvCxnSpPr>
            <a:cxnSpLocks/>
          </p:cNvCxnSpPr>
          <p:nvPr/>
        </p:nvCxnSpPr>
        <p:spPr>
          <a:xfrm>
            <a:off x="669063" y="3677617"/>
            <a:ext cx="5917615" cy="0"/>
          </a:xfrm>
          <a:prstGeom prst="line">
            <a:avLst/>
          </a:prstGeom>
          <a:ln w="1905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B9787647-148A-5C95-8301-042F82E8B201}"/>
              </a:ext>
            </a:extLst>
          </p:cNvPr>
          <p:cNvCxnSpPr>
            <a:cxnSpLocks/>
          </p:cNvCxnSpPr>
          <p:nvPr/>
        </p:nvCxnSpPr>
        <p:spPr>
          <a:xfrm>
            <a:off x="669063" y="4373309"/>
            <a:ext cx="5917615" cy="0"/>
          </a:xfrm>
          <a:prstGeom prst="line">
            <a:avLst/>
          </a:prstGeom>
          <a:ln w="1905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pic>
        <p:nvPicPr>
          <p:cNvPr id="41" name="Picture 40">
            <a:extLst>
              <a:ext uri="{FF2B5EF4-FFF2-40B4-BE49-F238E27FC236}">
                <a16:creationId xmlns:a16="http://schemas.microsoft.com/office/drawing/2014/main" id="{F551C254-C251-0113-F5A1-3A3EF4BDF824}"/>
              </a:ext>
            </a:extLst>
          </p:cNvPr>
          <p:cNvPicPr>
            <a:picLocks noChangeAspect="1"/>
          </p:cNvPicPr>
          <p:nvPr/>
        </p:nvPicPr>
        <p:blipFill>
          <a:blip r:embed="rId8"/>
          <a:stretch>
            <a:fillRect/>
          </a:stretch>
        </p:blipFill>
        <p:spPr>
          <a:xfrm>
            <a:off x="489879" y="5633710"/>
            <a:ext cx="2602677" cy="2367495"/>
          </a:xfrm>
          <a:prstGeom prst="rect">
            <a:avLst/>
          </a:prstGeom>
        </p:spPr>
      </p:pic>
      <p:cxnSp>
        <p:nvCxnSpPr>
          <p:cNvPr id="42" name="Straight Connector 41">
            <a:extLst>
              <a:ext uri="{FF2B5EF4-FFF2-40B4-BE49-F238E27FC236}">
                <a16:creationId xmlns:a16="http://schemas.microsoft.com/office/drawing/2014/main" id="{456CBA93-C3E4-AE8A-FE17-0750B83133C0}"/>
              </a:ext>
            </a:extLst>
          </p:cNvPr>
          <p:cNvCxnSpPr>
            <a:cxnSpLocks/>
          </p:cNvCxnSpPr>
          <p:nvPr/>
        </p:nvCxnSpPr>
        <p:spPr>
          <a:xfrm>
            <a:off x="708500" y="4950825"/>
            <a:ext cx="5917615" cy="0"/>
          </a:xfrm>
          <a:prstGeom prst="line">
            <a:avLst/>
          </a:prstGeom>
          <a:ln w="1905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BAA244F4-8A42-5CDF-4DB1-20804976B388}"/>
              </a:ext>
            </a:extLst>
          </p:cNvPr>
          <p:cNvSpPr txBox="1"/>
          <p:nvPr/>
        </p:nvSpPr>
        <p:spPr>
          <a:xfrm>
            <a:off x="3456424" y="7631873"/>
            <a:ext cx="7658100" cy="369332"/>
          </a:xfrm>
          <a:prstGeom prst="rect">
            <a:avLst/>
          </a:prstGeom>
          <a:noFill/>
        </p:spPr>
        <p:txBody>
          <a:bodyPr wrap="square">
            <a:spAutoFit/>
          </a:bodyPr>
          <a:lstStyle/>
          <a:p>
            <a:r>
              <a:rPr lang="en-US" b="0" i="0" dirty="0">
                <a:effectLst/>
                <a:latin typeface="-apple-system"/>
              </a:rPr>
              <a:t>www.linkedin.com/in/nancy-lopez-zapata-9a989862</a:t>
            </a:r>
            <a:endParaRPr lang="en-US" dirty="0"/>
          </a:p>
        </p:txBody>
      </p:sp>
      <p:pic>
        <p:nvPicPr>
          <p:cNvPr id="47" name="Picture 46">
            <a:extLst>
              <a:ext uri="{FF2B5EF4-FFF2-40B4-BE49-F238E27FC236}">
                <a16:creationId xmlns:a16="http://schemas.microsoft.com/office/drawing/2014/main" id="{D1926961-5F13-40A5-D9E5-32CAB7DDB013}"/>
              </a:ext>
            </a:extLst>
          </p:cNvPr>
          <p:cNvPicPr>
            <a:picLocks noChangeAspect="1"/>
          </p:cNvPicPr>
          <p:nvPr/>
        </p:nvPicPr>
        <p:blipFill>
          <a:blip r:embed="rId9"/>
          <a:stretch>
            <a:fillRect/>
          </a:stretch>
        </p:blipFill>
        <p:spPr>
          <a:xfrm>
            <a:off x="9038284" y="4957008"/>
            <a:ext cx="1971854" cy="2623673"/>
          </a:xfrm>
          <a:prstGeom prst="rect">
            <a:avLst/>
          </a:prstGeom>
        </p:spPr>
      </p:pic>
    </p:spTree>
    <p:extLst>
      <p:ext uri="{BB962C8B-B14F-4D97-AF65-F5344CB8AC3E}">
        <p14:creationId xmlns:p14="http://schemas.microsoft.com/office/powerpoint/2010/main" val="28114353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6B0D2D92-F247-EAA0-C67B-649EE9778846}"/>
              </a:ext>
            </a:extLst>
          </p:cNvPr>
          <p:cNvSpPr txBox="1"/>
          <p:nvPr/>
        </p:nvSpPr>
        <p:spPr>
          <a:xfrm>
            <a:off x="640080" y="3797576"/>
            <a:ext cx="8991436" cy="535531"/>
          </a:xfrm>
          <a:prstGeom prst="rect">
            <a:avLst/>
          </a:prstGeom>
          <a:noFill/>
        </p:spPr>
        <p:txBody>
          <a:bodyPr wrap="none" rtlCol="0">
            <a:spAutoFit/>
          </a:bodyPr>
          <a:lstStyle/>
          <a:p>
            <a:r>
              <a:rPr lang="en-US" sz="2880" dirty="0">
                <a:solidFill>
                  <a:schemeClr val="accent1">
                    <a:lumMod val="20000"/>
                    <a:lumOff val="80000"/>
                  </a:schemeClr>
                </a:solidFill>
              </a:rPr>
              <a:t>Naval Surface Warfare Center Dahlgren Division (NSWCDD)</a:t>
            </a:r>
          </a:p>
        </p:txBody>
      </p:sp>
      <p:sp>
        <p:nvSpPr>
          <p:cNvPr id="2" name="Title 1">
            <a:extLst>
              <a:ext uri="{FF2B5EF4-FFF2-40B4-BE49-F238E27FC236}">
                <a16:creationId xmlns:a16="http://schemas.microsoft.com/office/drawing/2014/main" id="{B2DB5A66-ABD8-ADA9-922D-59C2C91AA652}"/>
              </a:ext>
            </a:extLst>
          </p:cNvPr>
          <p:cNvSpPr>
            <a:spLocks noGrp="1"/>
          </p:cNvSpPr>
          <p:nvPr>
            <p:ph type="title"/>
          </p:nvPr>
        </p:nvSpPr>
        <p:spPr>
          <a:xfrm>
            <a:off x="533400" y="651511"/>
            <a:ext cx="13456920" cy="4059936"/>
          </a:xfrm>
        </p:spPr>
        <p:txBody>
          <a:bodyPr/>
          <a:lstStyle/>
          <a:p>
            <a:r>
              <a:rPr lang="en-US" dirty="0"/>
              <a:t>Who am I? </a:t>
            </a:r>
          </a:p>
        </p:txBody>
      </p:sp>
      <p:sp>
        <p:nvSpPr>
          <p:cNvPr id="3" name="Slide Number Placeholder 2">
            <a:extLst>
              <a:ext uri="{FF2B5EF4-FFF2-40B4-BE49-F238E27FC236}">
                <a16:creationId xmlns:a16="http://schemas.microsoft.com/office/drawing/2014/main" id="{1A63CA91-C70C-0718-4860-82CAE5FAA769}"/>
              </a:ext>
            </a:extLst>
          </p:cNvPr>
          <p:cNvSpPr>
            <a:spLocks noGrp="1"/>
          </p:cNvSpPr>
          <p:nvPr>
            <p:ph type="sldNum" sz="quarter" idx="12"/>
          </p:nvPr>
        </p:nvSpPr>
        <p:spPr/>
        <p:txBody>
          <a:bodyPr/>
          <a:lstStyle/>
          <a:p>
            <a:fld id="{C263D6C4-4840-40CC-AC84-17E24B3B7BDE}" type="slidenum">
              <a:rPr lang="en-US" noProof="0" smtClean="0"/>
              <a:pPr/>
              <a:t>3</a:t>
            </a:fld>
            <a:endParaRPr lang="en-US" noProof="0" dirty="0"/>
          </a:p>
        </p:txBody>
      </p:sp>
      <p:pic>
        <p:nvPicPr>
          <p:cNvPr id="6" name="Picture 5" descr="A person smiling at the camera&#10;&#10;Description automatically generated">
            <a:extLst>
              <a:ext uri="{FF2B5EF4-FFF2-40B4-BE49-F238E27FC236}">
                <a16:creationId xmlns:a16="http://schemas.microsoft.com/office/drawing/2014/main" id="{A2662AD6-369E-0047-CEC6-1284395B431D}"/>
              </a:ext>
            </a:extLst>
          </p:cNvPr>
          <p:cNvPicPr>
            <a:picLocks noChangeAspect="1"/>
          </p:cNvPicPr>
          <p:nvPr/>
        </p:nvPicPr>
        <p:blipFill>
          <a:blip r:embed="rId2"/>
          <a:stretch>
            <a:fillRect/>
          </a:stretch>
        </p:blipFill>
        <p:spPr>
          <a:xfrm>
            <a:off x="11628873" y="1746247"/>
            <a:ext cx="2119150" cy="2825534"/>
          </a:xfrm>
          <a:prstGeom prst="rect">
            <a:avLst/>
          </a:prstGeom>
          <a:effectLst>
            <a:outerShdw blurRad="127000" dist="63500" dir="5400000" sx="106000" sy="106000" algn="r" rotWithShape="0">
              <a:prstClr val="black">
                <a:alpha val="33000"/>
              </a:prstClr>
            </a:outerShdw>
            <a:softEdge rad="12700"/>
          </a:effectLst>
          <a:scene3d>
            <a:camera prst="orthographicFront"/>
            <a:lightRig rig="threePt" dir="t"/>
          </a:scene3d>
          <a:sp3d>
            <a:bevelT/>
          </a:sp3d>
        </p:spPr>
      </p:pic>
      <p:sp>
        <p:nvSpPr>
          <p:cNvPr id="13" name="TextBox 12">
            <a:extLst>
              <a:ext uri="{FF2B5EF4-FFF2-40B4-BE49-F238E27FC236}">
                <a16:creationId xmlns:a16="http://schemas.microsoft.com/office/drawing/2014/main" id="{354F4F42-D233-4C3B-0E99-568300190679}"/>
              </a:ext>
            </a:extLst>
          </p:cNvPr>
          <p:cNvSpPr txBox="1"/>
          <p:nvPr/>
        </p:nvSpPr>
        <p:spPr>
          <a:xfrm>
            <a:off x="640080" y="1846227"/>
            <a:ext cx="6835333" cy="535531"/>
          </a:xfrm>
          <a:prstGeom prst="rect">
            <a:avLst/>
          </a:prstGeom>
          <a:noFill/>
        </p:spPr>
        <p:txBody>
          <a:bodyPr wrap="none" rtlCol="0">
            <a:spAutoFit/>
          </a:bodyPr>
          <a:lstStyle/>
          <a:p>
            <a:r>
              <a:rPr lang="en-US" sz="2880" dirty="0">
                <a:solidFill>
                  <a:schemeClr val="accent1">
                    <a:lumMod val="20000"/>
                    <a:lumOff val="80000"/>
                  </a:schemeClr>
                </a:solidFill>
              </a:rPr>
              <a:t>Co-Founder &amp; </a:t>
            </a:r>
            <a:r>
              <a:rPr lang="en-US" sz="2880" dirty="0">
                <a:solidFill>
                  <a:schemeClr val="accent1">
                    <a:lumMod val="20000"/>
                    <a:lumOff val="80000"/>
                  </a:schemeClr>
                </a:solidFill>
                <a:latin typeface="Aptos" panose="020B0004020202020204" pitchFamily="34" charset="0"/>
              </a:rPr>
              <a:t>President</a:t>
            </a:r>
            <a:r>
              <a:rPr lang="en-US" sz="2880" dirty="0">
                <a:solidFill>
                  <a:schemeClr val="accent1">
                    <a:lumMod val="20000"/>
                    <a:lumOff val="80000"/>
                  </a:schemeClr>
                </a:solidFill>
              </a:rPr>
              <a:t>, Triangle Cyber, LLC</a:t>
            </a:r>
          </a:p>
        </p:txBody>
      </p:sp>
      <p:sp>
        <p:nvSpPr>
          <p:cNvPr id="15" name="TextBox 14">
            <a:extLst>
              <a:ext uri="{FF2B5EF4-FFF2-40B4-BE49-F238E27FC236}">
                <a16:creationId xmlns:a16="http://schemas.microsoft.com/office/drawing/2014/main" id="{7279DCF8-9884-9DAA-E680-3EC435C2B33B}"/>
              </a:ext>
            </a:extLst>
          </p:cNvPr>
          <p:cNvSpPr txBox="1"/>
          <p:nvPr/>
        </p:nvSpPr>
        <p:spPr>
          <a:xfrm>
            <a:off x="640081" y="4470049"/>
            <a:ext cx="8878969" cy="535531"/>
          </a:xfrm>
          <a:prstGeom prst="rect">
            <a:avLst/>
          </a:prstGeom>
          <a:noFill/>
        </p:spPr>
        <p:txBody>
          <a:bodyPr wrap="none" rtlCol="0">
            <a:spAutoFit/>
          </a:bodyPr>
          <a:lstStyle/>
          <a:p>
            <a:r>
              <a:rPr lang="en-US" sz="2880" dirty="0">
                <a:solidFill>
                  <a:schemeClr val="accent1">
                    <a:lumMod val="20000"/>
                    <a:lumOff val="80000"/>
                  </a:schemeClr>
                </a:solidFill>
              </a:rPr>
              <a:t>Electrical Engineer, Systems Architect, Engineer/Integrator</a:t>
            </a:r>
          </a:p>
        </p:txBody>
      </p:sp>
      <p:sp>
        <p:nvSpPr>
          <p:cNvPr id="18" name="TextBox 17">
            <a:extLst>
              <a:ext uri="{FF2B5EF4-FFF2-40B4-BE49-F238E27FC236}">
                <a16:creationId xmlns:a16="http://schemas.microsoft.com/office/drawing/2014/main" id="{B6FBC6B0-793F-06A1-718E-058504004AA1}"/>
              </a:ext>
            </a:extLst>
          </p:cNvPr>
          <p:cNvSpPr txBox="1"/>
          <p:nvPr/>
        </p:nvSpPr>
        <p:spPr>
          <a:xfrm>
            <a:off x="640080" y="3164443"/>
            <a:ext cx="6614760" cy="535531"/>
          </a:xfrm>
          <a:prstGeom prst="rect">
            <a:avLst/>
          </a:prstGeom>
          <a:noFill/>
        </p:spPr>
        <p:txBody>
          <a:bodyPr wrap="none" rtlCol="0">
            <a:spAutoFit/>
          </a:bodyPr>
          <a:lstStyle/>
          <a:p>
            <a:r>
              <a:rPr lang="en-US" sz="2880" dirty="0">
                <a:solidFill>
                  <a:schemeClr val="accent1">
                    <a:lumMod val="20000"/>
                    <a:lumOff val="80000"/>
                  </a:schemeClr>
                </a:solidFill>
              </a:rPr>
              <a:t>Engineering Fellow, Raytheon Technologies</a:t>
            </a:r>
          </a:p>
        </p:txBody>
      </p:sp>
      <p:sp>
        <p:nvSpPr>
          <p:cNvPr id="22" name="TextBox 21">
            <a:extLst>
              <a:ext uri="{FF2B5EF4-FFF2-40B4-BE49-F238E27FC236}">
                <a16:creationId xmlns:a16="http://schemas.microsoft.com/office/drawing/2014/main" id="{35079302-5C16-766F-9D72-6682DB364503}"/>
              </a:ext>
            </a:extLst>
          </p:cNvPr>
          <p:cNvSpPr txBox="1"/>
          <p:nvPr/>
        </p:nvSpPr>
        <p:spPr>
          <a:xfrm>
            <a:off x="640080" y="2492197"/>
            <a:ext cx="5401543" cy="535531"/>
          </a:xfrm>
          <a:prstGeom prst="rect">
            <a:avLst/>
          </a:prstGeom>
          <a:noFill/>
        </p:spPr>
        <p:txBody>
          <a:bodyPr wrap="none" rtlCol="0">
            <a:spAutoFit/>
          </a:bodyPr>
          <a:lstStyle/>
          <a:p>
            <a:r>
              <a:rPr lang="en-US" sz="2880" dirty="0">
                <a:solidFill>
                  <a:schemeClr val="accent1">
                    <a:lumMod val="20000"/>
                    <a:lumOff val="80000"/>
                  </a:schemeClr>
                </a:solidFill>
              </a:rPr>
              <a:t>Chief Engineer/Architect, DHS CISA</a:t>
            </a:r>
          </a:p>
        </p:txBody>
      </p:sp>
      <p:cxnSp>
        <p:nvCxnSpPr>
          <p:cNvPr id="10" name="Straight Connector 9">
            <a:extLst>
              <a:ext uri="{FF2B5EF4-FFF2-40B4-BE49-F238E27FC236}">
                <a16:creationId xmlns:a16="http://schemas.microsoft.com/office/drawing/2014/main" id="{942BD42E-E2D2-B67E-8D92-08CDD6492637}"/>
              </a:ext>
            </a:extLst>
          </p:cNvPr>
          <p:cNvCxnSpPr>
            <a:cxnSpLocks/>
          </p:cNvCxnSpPr>
          <p:nvPr/>
        </p:nvCxnSpPr>
        <p:spPr>
          <a:xfrm>
            <a:off x="640080" y="2453488"/>
            <a:ext cx="9981088" cy="0"/>
          </a:xfrm>
          <a:prstGeom prst="line">
            <a:avLst/>
          </a:prstGeom>
          <a:ln w="19050">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E88821D-B024-1224-C269-88DE3886021B}"/>
              </a:ext>
            </a:extLst>
          </p:cNvPr>
          <p:cNvCxnSpPr>
            <a:cxnSpLocks/>
          </p:cNvCxnSpPr>
          <p:nvPr/>
        </p:nvCxnSpPr>
        <p:spPr>
          <a:xfrm>
            <a:off x="640081" y="1792962"/>
            <a:ext cx="9972918" cy="0"/>
          </a:xfrm>
          <a:prstGeom prst="line">
            <a:avLst/>
          </a:prstGeom>
          <a:ln w="19050">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069885EC-E731-BC6F-BB14-A46568E1A7DA}"/>
              </a:ext>
            </a:extLst>
          </p:cNvPr>
          <p:cNvCxnSpPr>
            <a:cxnSpLocks/>
          </p:cNvCxnSpPr>
          <p:nvPr/>
        </p:nvCxnSpPr>
        <p:spPr>
          <a:xfrm>
            <a:off x="640080" y="3119983"/>
            <a:ext cx="9981088" cy="0"/>
          </a:xfrm>
          <a:prstGeom prst="line">
            <a:avLst/>
          </a:prstGeom>
          <a:ln w="19050">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DD9AC73E-AB66-4F81-1922-8F3F899E4BB5}"/>
              </a:ext>
            </a:extLst>
          </p:cNvPr>
          <p:cNvCxnSpPr>
            <a:cxnSpLocks/>
          </p:cNvCxnSpPr>
          <p:nvPr/>
        </p:nvCxnSpPr>
        <p:spPr>
          <a:xfrm>
            <a:off x="640081" y="3778290"/>
            <a:ext cx="9791142" cy="0"/>
          </a:xfrm>
          <a:prstGeom prst="line">
            <a:avLst/>
          </a:prstGeom>
          <a:ln w="19050">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19E8A65F-DF42-C565-68FB-8AFC64AD2B1E}"/>
              </a:ext>
            </a:extLst>
          </p:cNvPr>
          <p:cNvCxnSpPr>
            <a:cxnSpLocks/>
          </p:cNvCxnSpPr>
          <p:nvPr/>
        </p:nvCxnSpPr>
        <p:spPr>
          <a:xfrm>
            <a:off x="640080" y="4436597"/>
            <a:ext cx="9981088" cy="0"/>
          </a:xfrm>
          <a:prstGeom prst="line">
            <a:avLst/>
          </a:prstGeom>
          <a:ln w="19050">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47E34368-96E7-6E9A-EB16-197B759ABD81}"/>
              </a:ext>
            </a:extLst>
          </p:cNvPr>
          <p:cNvCxnSpPr>
            <a:cxnSpLocks/>
          </p:cNvCxnSpPr>
          <p:nvPr/>
        </p:nvCxnSpPr>
        <p:spPr>
          <a:xfrm>
            <a:off x="640081" y="3776072"/>
            <a:ext cx="9972918" cy="2219"/>
          </a:xfrm>
          <a:prstGeom prst="line">
            <a:avLst/>
          </a:prstGeom>
          <a:ln w="19050">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64" name="Picture 63" descr="A qr code with a person smiling&#10;&#10;Description automatically generated">
            <a:extLst>
              <a:ext uri="{FF2B5EF4-FFF2-40B4-BE49-F238E27FC236}">
                <a16:creationId xmlns:a16="http://schemas.microsoft.com/office/drawing/2014/main" id="{30F78F33-B6D7-7738-C7DD-8F91B785674F}"/>
              </a:ext>
            </a:extLst>
          </p:cNvPr>
          <p:cNvPicPr>
            <a:picLocks noChangeAspect="1"/>
          </p:cNvPicPr>
          <p:nvPr/>
        </p:nvPicPr>
        <p:blipFill>
          <a:blip r:embed="rId3"/>
          <a:stretch>
            <a:fillRect/>
          </a:stretch>
        </p:blipFill>
        <p:spPr>
          <a:xfrm>
            <a:off x="11564938" y="4629311"/>
            <a:ext cx="2247023" cy="2621171"/>
          </a:xfrm>
          <a:prstGeom prst="rect">
            <a:avLst/>
          </a:prstGeom>
        </p:spPr>
      </p:pic>
      <p:pic>
        <p:nvPicPr>
          <p:cNvPr id="70" name="Picture 69" descr="A hexagon with a logo and text&#10;&#10;Description automatically generated">
            <a:extLst>
              <a:ext uri="{FF2B5EF4-FFF2-40B4-BE49-F238E27FC236}">
                <a16:creationId xmlns:a16="http://schemas.microsoft.com/office/drawing/2014/main" id="{BE232040-6224-CE7E-3134-B9A8CD036115}"/>
              </a:ext>
            </a:extLst>
          </p:cNvPr>
          <p:cNvPicPr>
            <a:picLocks noChangeAspect="1"/>
          </p:cNvPicPr>
          <p:nvPr/>
        </p:nvPicPr>
        <p:blipFill>
          <a:blip r:embed="rId4"/>
          <a:stretch>
            <a:fillRect/>
          </a:stretch>
        </p:blipFill>
        <p:spPr>
          <a:xfrm>
            <a:off x="7747713" y="5471256"/>
            <a:ext cx="2093396" cy="2093396"/>
          </a:xfrm>
          <a:prstGeom prst="rect">
            <a:avLst/>
          </a:prstGeom>
        </p:spPr>
      </p:pic>
      <p:pic>
        <p:nvPicPr>
          <p:cNvPr id="72" name="Picture 71">
            <a:extLst>
              <a:ext uri="{FF2B5EF4-FFF2-40B4-BE49-F238E27FC236}">
                <a16:creationId xmlns:a16="http://schemas.microsoft.com/office/drawing/2014/main" id="{1049E851-6853-097A-44FF-23B04244CB82}"/>
              </a:ext>
            </a:extLst>
          </p:cNvPr>
          <p:cNvPicPr>
            <a:picLocks noChangeAspect="1"/>
          </p:cNvPicPr>
          <p:nvPr/>
        </p:nvPicPr>
        <p:blipFill>
          <a:blip r:embed="rId5"/>
          <a:stretch>
            <a:fillRect/>
          </a:stretch>
        </p:blipFill>
        <p:spPr>
          <a:xfrm>
            <a:off x="9375990" y="5522294"/>
            <a:ext cx="2093396" cy="2093396"/>
          </a:xfrm>
          <a:prstGeom prst="rect">
            <a:avLst/>
          </a:prstGeom>
        </p:spPr>
      </p:pic>
      <p:pic>
        <p:nvPicPr>
          <p:cNvPr id="3080" name="Picture 8" descr="AWS Certified Solutions Architect – Associate badge image. Certification. Intermediate level. Issued by Amazon Web Services Training and Certification">
            <a:extLst>
              <a:ext uri="{FF2B5EF4-FFF2-40B4-BE49-F238E27FC236}">
                <a16:creationId xmlns:a16="http://schemas.microsoft.com/office/drawing/2014/main" id="{D6FB6BA0-CB89-6016-2BC8-9151E4F5875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57195" y="5471257"/>
            <a:ext cx="1978463" cy="1978463"/>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Project Management Professional (PMP)® badge image. Certification. Issued by Project Management Institute">
            <a:extLst>
              <a:ext uri="{FF2B5EF4-FFF2-40B4-BE49-F238E27FC236}">
                <a16:creationId xmlns:a16="http://schemas.microsoft.com/office/drawing/2014/main" id="{B2B1E194-489B-4714-2FDF-C5FF07F1601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42636" y="5471255"/>
            <a:ext cx="1978458" cy="1978458"/>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74" descr="A logo with a black background&#10;&#10;Description automatically generated">
            <a:extLst>
              <a:ext uri="{FF2B5EF4-FFF2-40B4-BE49-F238E27FC236}">
                <a16:creationId xmlns:a16="http://schemas.microsoft.com/office/drawing/2014/main" id="{3F267770-9F73-CA10-512F-63DD5C9596E8}"/>
              </a:ext>
            </a:extLst>
          </p:cNvPr>
          <p:cNvPicPr>
            <a:picLocks noChangeAspect="1"/>
          </p:cNvPicPr>
          <p:nvPr/>
        </p:nvPicPr>
        <p:blipFill>
          <a:blip r:embed="rId8"/>
          <a:stretch>
            <a:fillRect/>
          </a:stretch>
        </p:blipFill>
        <p:spPr>
          <a:xfrm>
            <a:off x="636091" y="5471257"/>
            <a:ext cx="1705412" cy="1705412"/>
          </a:xfrm>
          <a:prstGeom prst="rect">
            <a:avLst/>
          </a:prstGeom>
          <a:solidFill>
            <a:schemeClr val="bg1"/>
          </a:solidFill>
        </p:spPr>
      </p:pic>
      <p:cxnSp>
        <p:nvCxnSpPr>
          <p:cNvPr id="4" name="Straight Connector 3">
            <a:extLst>
              <a:ext uri="{FF2B5EF4-FFF2-40B4-BE49-F238E27FC236}">
                <a16:creationId xmlns:a16="http://schemas.microsoft.com/office/drawing/2014/main" id="{D2C2ECFE-E821-5069-ECDC-2506DF9F2077}"/>
              </a:ext>
            </a:extLst>
          </p:cNvPr>
          <p:cNvCxnSpPr>
            <a:cxnSpLocks/>
          </p:cNvCxnSpPr>
          <p:nvPr/>
        </p:nvCxnSpPr>
        <p:spPr>
          <a:xfrm>
            <a:off x="640081" y="5109497"/>
            <a:ext cx="9981164" cy="0"/>
          </a:xfrm>
          <a:prstGeom prst="line">
            <a:avLst/>
          </a:prstGeom>
          <a:ln w="19050">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7" name="Picture 6" descr="A hexagon with white text and a black background&#10;&#10;AI-generated content may be incorrect.">
            <a:extLst>
              <a:ext uri="{FF2B5EF4-FFF2-40B4-BE49-F238E27FC236}">
                <a16:creationId xmlns:a16="http://schemas.microsoft.com/office/drawing/2014/main" id="{3657DD13-D481-B08D-D41C-30EF23F0E6B1}"/>
              </a:ext>
            </a:extLst>
          </p:cNvPr>
          <p:cNvPicPr>
            <a:picLocks noChangeAspect="1"/>
          </p:cNvPicPr>
          <p:nvPr/>
        </p:nvPicPr>
        <p:blipFill>
          <a:blip r:embed="rId9"/>
          <a:stretch>
            <a:fillRect/>
          </a:stretch>
        </p:blipFill>
        <p:spPr>
          <a:xfrm>
            <a:off x="4035378" y="5471256"/>
            <a:ext cx="2017120" cy="2017120"/>
          </a:xfrm>
          <a:prstGeom prst="rect">
            <a:avLst/>
          </a:prstGeom>
        </p:spPr>
      </p:pic>
    </p:spTree>
    <p:extLst>
      <p:ext uri="{BB962C8B-B14F-4D97-AF65-F5344CB8AC3E}">
        <p14:creationId xmlns:p14="http://schemas.microsoft.com/office/powerpoint/2010/main" val="27915985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760720" cy="8232696"/>
          </a:xfrm>
          <a:prstGeom prst="rect">
            <a:avLst/>
          </a:prstGeom>
        </p:spPr>
      </p:pic>
      <p:sp>
        <p:nvSpPr>
          <p:cNvPr id="3" name="Text 0"/>
          <p:cNvSpPr/>
          <p:nvPr/>
        </p:nvSpPr>
        <p:spPr>
          <a:xfrm>
            <a:off x="6188988" y="551974"/>
            <a:ext cx="7738824" cy="1254442"/>
          </a:xfrm>
          <a:prstGeom prst="rect">
            <a:avLst/>
          </a:prstGeom>
          <a:noFill/>
          <a:ln/>
        </p:spPr>
        <p:txBody>
          <a:bodyPr wrap="square" lIns="0" tIns="0" rIns="0" bIns="0" rtlCol="0" anchor="t"/>
          <a:lstStyle/>
          <a:p>
            <a:pPr marL="0" indent="0" algn="l">
              <a:lnSpc>
                <a:spcPts val="4900"/>
              </a:lnSpc>
              <a:buNone/>
            </a:pPr>
            <a:r>
              <a:rPr lang="en-US" sz="3950" dirty="0">
                <a:solidFill>
                  <a:srgbClr val="403011"/>
                </a:solidFill>
                <a:latin typeface="Brygada 1918 Semi Bold" pitchFamily="34" charset="0"/>
                <a:ea typeface="Brygada 1918 Semi Bold" pitchFamily="34" charset="-122"/>
                <a:cs typeface="Brygada 1918 Semi Bold" pitchFamily="34" charset="-120"/>
              </a:rPr>
              <a:t>From Isolation to Collective Defense</a:t>
            </a:r>
            <a:endParaRPr lang="en-US" sz="3950" dirty="0"/>
          </a:p>
        </p:txBody>
      </p:sp>
      <p:sp>
        <p:nvSpPr>
          <p:cNvPr id="4" name="Text 1"/>
          <p:cNvSpPr/>
          <p:nvPr/>
        </p:nvSpPr>
        <p:spPr>
          <a:xfrm>
            <a:off x="6188988" y="2288143"/>
            <a:ext cx="2801541" cy="1926669"/>
          </a:xfrm>
          <a:prstGeom prst="rect">
            <a:avLst/>
          </a:prstGeom>
          <a:noFill/>
          <a:ln/>
        </p:spPr>
        <p:txBody>
          <a:bodyPr wrap="square" lIns="0" tIns="0" rIns="0" bIns="0" rtlCol="0" anchor="t"/>
          <a:lstStyle/>
          <a:p>
            <a:pPr marL="0" indent="0" algn="l">
              <a:lnSpc>
                <a:spcPts val="2500"/>
              </a:lnSpc>
              <a:buNone/>
            </a:pPr>
            <a:r>
              <a:rPr lang="en-US" sz="1550" dirty="0">
                <a:solidFill>
                  <a:srgbClr val="403011"/>
                </a:solidFill>
                <a:latin typeface="Brygada 1918" pitchFamily="34" charset="0"/>
                <a:ea typeface="Brygada 1918" pitchFamily="34" charset="-122"/>
                <a:cs typeface="Brygada 1918" pitchFamily="34" charset="-120"/>
              </a:rPr>
              <a:t>In cybersecurity, our greatest enemy isn't a single piece of malware—it's </a:t>
            </a:r>
            <a:r>
              <a:rPr lang="en-US" sz="1550" b="1" dirty="0">
                <a:solidFill>
                  <a:srgbClr val="403011"/>
                </a:solidFill>
                <a:latin typeface="Brygada 1918" pitchFamily="34" charset="0"/>
                <a:ea typeface="Brygada 1918" pitchFamily="34" charset="-122"/>
                <a:cs typeface="Brygada 1918" pitchFamily="34" charset="-120"/>
              </a:rPr>
              <a:t>asymmetry</a:t>
            </a:r>
            <a:r>
              <a:rPr lang="en-US" sz="1550" dirty="0">
                <a:solidFill>
                  <a:srgbClr val="403011"/>
                </a:solidFill>
                <a:latin typeface="Brygada 1918" pitchFamily="34" charset="0"/>
                <a:ea typeface="Brygada 1918" pitchFamily="34" charset="-122"/>
                <a:cs typeface="Brygada 1918" pitchFamily="34" charset="-120"/>
              </a:rPr>
              <a:t>. Attackers need to be right only once; defenders must be right every time.</a:t>
            </a:r>
            <a:endParaRPr lang="en-US" sz="1550" dirty="0"/>
          </a:p>
        </p:txBody>
      </p:sp>
      <p:sp>
        <p:nvSpPr>
          <p:cNvPr id="5" name="Text 2"/>
          <p:cNvSpPr/>
          <p:nvPr/>
        </p:nvSpPr>
        <p:spPr>
          <a:xfrm>
            <a:off x="6188988" y="4395430"/>
            <a:ext cx="2801541" cy="2568893"/>
          </a:xfrm>
          <a:prstGeom prst="rect">
            <a:avLst/>
          </a:prstGeom>
          <a:noFill/>
          <a:ln/>
        </p:spPr>
        <p:txBody>
          <a:bodyPr wrap="square" lIns="0" tIns="0" rIns="0" bIns="0" rtlCol="0" anchor="t"/>
          <a:lstStyle/>
          <a:p>
            <a:pPr marL="0" indent="0" algn="l">
              <a:lnSpc>
                <a:spcPts val="2500"/>
              </a:lnSpc>
              <a:buNone/>
            </a:pPr>
            <a:r>
              <a:rPr lang="en-US" sz="1550" dirty="0">
                <a:solidFill>
                  <a:srgbClr val="403011"/>
                </a:solidFill>
                <a:latin typeface="Brygada 1918" pitchFamily="34" charset="0"/>
                <a:ea typeface="Brygada 1918" pitchFamily="34" charset="-122"/>
                <a:cs typeface="Brygada 1918" pitchFamily="34" charset="-120"/>
              </a:rPr>
              <a:t>For too long, we've played this game in isolation. When one organization suffers a breach, the Indicators Of Compromise (IOCs) are quietly contained while the same attackers leverage identical tactics against our peers.</a:t>
            </a:r>
            <a:endParaRPr lang="en-US" sz="1550" dirty="0"/>
          </a:p>
        </p:txBody>
      </p:sp>
      <p:sp>
        <p:nvSpPr>
          <p:cNvPr id="6" name="Shape 3"/>
          <p:cNvSpPr/>
          <p:nvPr/>
        </p:nvSpPr>
        <p:spPr>
          <a:xfrm>
            <a:off x="9487972" y="2333268"/>
            <a:ext cx="4447342" cy="1573411"/>
          </a:xfrm>
          <a:prstGeom prst="roundRect">
            <a:avLst>
              <a:gd name="adj" fmla="val 19139"/>
            </a:avLst>
          </a:prstGeom>
          <a:solidFill>
            <a:srgbClr val="626C3B"/>
          </a:solidFill>
          <a:ln w="7620">
            <a:solidFill>
              <a:srgbClr val="7B8554"/>
            </a:solidFill>
            <a:prstDash val="solid"/>
          </a:ln>
        </p:spPr>
        <p:txBody>
          <a:bodyPr/>
          <a:lstStyle/>
          <a:p>
            <a:endParaRPr lang="en-US"/>
          </a:p>
        </p:txBody>
      </p:sp>
      <p:sp>
        <p:nvSpPr>
          <p:cNvPr id="7" name="Text 4"/>
          <p:cNvSpPr/>
          <p:nvPr/>
        </p:nvSpPr>
        <p:spPr>
          <a:xfrm>
            <a:off x="9696331" y="2541627"/>
            <a:ext cx="2509361" cy="313730"/>
          </a:xfrm>
          <a:prstGeom prst="rect">
            <a:avLst/>
          </a:prstGeom>
          <a:noFill/>
          <a:ln/>
        </p:spPr>
        <p:txBody>
          <a:bodyPr wrap="none" lIns="0" tIns="0" rIns="0" bIns="0" rtlCol="0" anchor="t"/>
          <a:lstStyle/>
          <a:p>
            <a:pPr marL="0" indent="0" algn="l">
              <a:lnSpc>
                <a:spcPts val="2450"/>
              </a:lnSpc>
              <a:buNone/>
            </a:pPr>
            <a:r>
              <a:rPr lang="en-US" sz="1950" dirty="0">
                <a:solidFill>
                  <a:srgbClr val="FFFFFF"/>
                </a:solidFill>
                <a:latin typeface="Brygada 1918 Semi Bold" pitchFamily="34" charset="0"/>
                <a:ea typeface="Brygada 1918 Semi Bold" pitchFamily="34" charset="-122"/>
                <a:cs typeface="Brygada 1918 Semi Bold" pitchFamily="34" charset="-120"/>
              </a:rPr>
              <a:t>The Problem</a:t>
            </a:r>
            <a:endParaRPr lang="en-US" sz="1950" dirty="0"/>
          </a:p>
        </p:txBody>
      </p:sp>
      <p:sp>
        <p:nvSpPr>
          <p:cNvPr id="8" name="Text 5"/>
          <p:cNvSpPr/>
          <p:nvPr/>
        </p:nvSpPr>
        <p:spPr>
          <a:xfrm>
            <a:off x="9696331" y="3056096"/>
            <a:ext cx="4030623" cy="642223"/>
          </a:xfrm>
          <a:prstGeom prst="rect">
            <a:avLst/>
          </a:prstGeom>
          <a:noFill/>
          <a:ln/>
        </p:spPr>
        <p:txBody>
          <a:bodyPr wrap="square" lIns="0" tIns="0" rIns="0" bIns="0" rtlCol="0" anchor="t"/>
          <a:lstStyle/>
          <a:p>
            <a:pPr marL="0" indent="0" algn="l">
              <a:lnSpc>
                <a:spcPts val="2500"/>
              </a:lnSpc>
              <a:buNone/>
            </a:pPr>
            <a:r>
              <a:rPr lang="en-US" sz="1550" dirty="0">
                <a:solidFill>
                  <a:srgbClr val="FFFFFF"/>
                </a:solidFill>
                <a:latin typeface="Brygada 1918" pitchFamily="34" charset="0"/>
                <a:ea typeface="Brygada 1918" pitchFamily="34" charset="-122"/>
                <a:cs typeface="Brygada 1918" pitchFamily="34" charset="-120"/>
              </a:rPr>
              <a:t>Isolated defenses leave everyone vulnerable to the same threats</a:t>
            </a:r>
            <a:endParaRPr lang="en-US" sz="1550" dirty="0"/>
          </a:p>
        </p:txBody>
      </p:sp>
      <p:sp>
        <p:nvSpPr>
          <p:cNvPr id="9" name="Shape 6"/>
          <p:cNvSpPr/>
          <p:nvPr/>
        </p:nvSpPr>
        <p:spPr>
          <a:xfrm>
            <a:off x="9487972" y="4107418"/>
            <a:ext cx="4447342" cy="1573411"/>
          </a:xfrm>
          <a:prstGeom prst="roundRect">
            <a:avLst>
              <a:gd name="adj" fmla="val 19139"/>
            </a:avLst>
          </a:prstGeom>
          <a:solidFill>
            <a:srgbClr val="83792E"/>
          </a:solidFill>
          <a:ln w="7620">
            <a:solidFill>
              <a:srgbClr val="9C9247"/>
            </a:solidFill>
            <a:prstDash val="solid"/>
          </a:ln>
        </p:spPr>
        <p:txBody>
          <a:bodyPr/>
          <a:lstStyle/>
          <a:p>
            <a:endParaRPr lang="en-US"/>
          </a:p>
        </p:txBody>
      </p:sp>
      <p:sp>
        <p:nvSpPr>
          <p:cNvPr id="10" name="Text 7"/>
          <p:cNvSpPr/>
          <p:nvPr/>
        </p:nvSpPr>
        <p:spPr>
          <a:xfrm>
            <a:off x="9696331" y="4315778"/>
            <a:ext cx="2509361" cy="313730"/>
          </a:xfrm>
          <a:prstGeom prst="rect">
            <a:avLst/>
          </a:prstGeom>
          <a:noFill/>
          <a:ln/>
        </p:spPr>
        <p:txBody>
          <a:bodyPr wrap="none" lIns="0" tIns="0" rIns="0" bIns="0" rtlCol="0" anchor="t"/>
          <a:lstStyle/>
          <a:p>
            <a:pPr marL="0" indent="0" algn="l">
              <a:lnSpc>
                <a:spcPts val="2450"/>
              </a:lnSpc>
              <a:buNone/>
            </a:pPr>
            <a:r>
              <a:rPr lang="en-US" sz="1950" dirty="0">
                <a:solidFill>
                  <a:srgbClr val="FFFFFF"/>
                </a:solidFill>
                <a:latin typeface="Brygada 1918 Semi Bold" pitchFamily="34" charset="0"/>
                <a:ea typeface="Brygada 1918 Semi Bold" pitchFamily="34" charset="-122"/>
                <a:cs typeface="Brygada 1918 Semi Bold" pitchFamily="34" charset="-120"/>
              </a:rPr>
              <a:t>The Solution</a:t>
            </a:r>
            <a:endParaRPr lang="en-US" sz="1950" dirty="0"/>
          </a:p>
        </p:txBody>
      </p:sp>
      <p:sp>
        <p:nvSpPr>
          <p:cNvPr id="11" name="Text 8"/>
          <p:cNvSpPr/>
          <p:nvPr/>
        </p:nvSpPr>
        <p:spPr>
          <a:xfrm>
            <a:off x="9696331" y="4830247"/>
            <a:ext cx="4030623" cy="642223"/>
          </a:xfrm>
          <a:prstGeom prst="rect">
            <a:avLst/>
          </a:prstGeom>
          <a:noFill/>
          <a:ln/>
        </p:spPr>
        <p:txBody>
          <a:bodyPr wrap="square" lIns="0" tIns="0" rIns="0" bIns="0" rtlCol="0" anchor="t"/>
          <a:lstStyle/>
          <a:p>
            <a:pPr marL="0" indent="0" algn="l">
              <a:lnSpc>
                <a:spcPts val="2500"/>
              </a:lnSpc>
              <a:buNone/>
            </a:pPr>
            <a:r>
              <a:rPr lang="en-US" sz="1550" dirty="0">
                <a:solidFill>
                  <a:srgbClr val="FFFFFF"/>
                </a:solidFill>
                <a:latin typeface="Brygada 1918" pitchFamily="34" charset="0"/>
                <a:ea typeface="Brygada 1918" pitchFamily="34" charset="-122"/>
                <a:cs typeface="Brygada 1918" pitchFamily="34" charset="-120"/>
              </a:rPr>
              <a:t>Collective defense through shared threat intelligence</a:t>
            </a:r>
            <a:endParaRPr lang="en-US" sz="1550" dirty="0"/>
          </a:p>
        </p:txBody>
      </p:sp>
      <p:sp>
        <p:nvSpPr>
          <p:cNvPr id="12" name="Shape 9"/>
          <p:cNvSpPr/>
          <p:nvPr/>
        </p:nvSpPr>
        <p:spPr>
          <a:xfrm>
            <a:off x="9487972" y="5881568"/>
            <a:ext cx="4447342" cy="1573411"/>
          </a:xfrm>
          <a:prstGeom prst="roundRect">
            <a:avLst>
              <a:gd name="adj" fmla="val 19139"/>
            </a:avLst>
          </a:prstGeom>
          <a:solidFill>
            <a:srgbClr val="E8AF3B"/>
          </a:solidFill>
          <a:ln w="7620">
            <a:solidFill>
              <a:srgbClr val="CE9521"/>
            </a:solidFill>
            <a:prstDash val="solid"/>
          </a:ln>
        </p:spPr>
        <p:txBody>
          <a:bodyPr/>
          <a:lstStyle/>
          <a:p>
            <a:endParaRPr lang="en-US"/>
          </a:p>
        </p:txBody>
      </p:sp>
      <p:sp>
        <p:nvSpPr>
          <p:cNvPr id="13" name="Text 10"/>
          <p:cNvSpPr/>
          <p:nvPr/>
        </p:nvSpPr>
        <p:spPr>
          <a:xfrm>
            <a:off x="9696331" y="6089928"/>
            <a:ext cx="2509361" cy="313730"/>
          </a:xfrm>
          <a:prstGeom prst="rect">
            <a:avLst/>
          </a:prstGeom>
          <a:noFill/>
          <a:ln/>
        </p:spPr>
        <p:txBody>
          <a:bodyPr wrap="none" lIns="0" tIns="0" rIns="0" bIns="0" rtlCol="0" anchor="t"/>
          <a:lstStyle/>
          <a:p>
            <a:pPr marL="0" indent="0" algn="l">
              <a:lnSpc>
                <a:spcPts val="2450"/>
              </a:lnSpc>
              <a:buNone/>
            </a:pPr>
            <a:r>
              <a:rPr lang="en-US" sz="1950" dirty="0">
                <a:solidFill>
                  <a:srgbClr val="000000"/>
                </a:solidFill>
                <a:latin typeface="Brygada 1918 Semi Bold" pitchFamily="34" charset="0"/>
                <a:ea typeface="Brygada 1918 Semi Bold" pitchFamily="34" charset="-122"/>
                <a:cs typeface="Brygada 1918 Semi Bold" pitchFamily="34" charset="-120"/>
              </a:rPr>
              <a:t>The Impact</a:t>
            </a:r>
            <a:endParaRPr lang="en-US" sz="1950" dirty="0"/>
          </a:p>
        </p:txBody>
      </p:sp>
      <p:sp>
        <p:nvSpPr>
          <p:cNvPr id="14" name="Text 11"/>
          <p:cNvSpPr/>
          <p:nvPr/>
        </p:nvSpPr>
        <p:spPr>
          <a:xfrm>
            <a:off x="9696331" y="6604397"/>
            <a:ext cx="4030623" cy="642223"/>
          </a:xfrm>
          <a:prstGeom prst="rect">
            <a:avLst/>
          </a:prstGeom>
          <a:noFill/>
          <a:ln/>
        </p:spPr>
        <p:txBody>
          <a:bodyPr wrap="square" lIns="0" tIns="0" rIns="0" bIns="0" rtlCol="0" anchor="t"/>
          <a:lstStyle/>
          <a:p>
            <a:pPr marL="0" indent="0" algn="l">
              <a:lnSpc>
                <a:spcPts val="2500"/>
              </a:lnSpc>
              <a:buNone/>
            </a:pPr>
            <a:r>
              <a:rPr lang="en-US" sz="1550" dirty="0">
                <a:solidFill>
                  <a:srgbClr val="000000"/>
                </a:solidFill>
                <a:latin typeface="Brygada 1918" pitchFamily="34" charset="0"/>
                <a:ea typeface="Brygada 1918" pitchFamily="34" charset="-122"/>
                <a:cs typeface="Brygada 1918" pitchFamily="34" charset="-120"/>
              </a:rPr>
              <a:t>One organization's breach becomes everyone's shield</a:t>
            </a:r>
            <a:endParaRPr lang="en-US" sz="155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a:extLst>
              <a:ext uri="{FF2B5EF4-FFF2-40B4-BE49-F238E27FC236}">
                <a16:creationId xmlns:a16="http://schemas.microsoft.com/office/drawing/2014/main" id="{B4513C19-6A8F-A8B0-AFA1-74A05EC76489}"/>
              </a:ext>
            </a:extLst>
          </p:cNvPr>
          <p:cNvSpPr/>
          <p:nvPr/>
        </p:nvSpPr>
        <p:spPr>
          <a:xfrm>
            <a:off x="654724" y="514469"/>
            <a:ext cx="13338861" cy="584597"/>
          </a:xfrm>
          <a:prstGeom prst="rect">
            <a:avLst/>
          </a:prstGeom>
          <a:noFill/>
          <a:ln/>
        </p:spPr>
        <p:txBody>
          <a:bodyPr wrap="none" lIns="0" tIns="0" rIns="0" bIns="0" rtlCol="0" anchor="t"/>
          <a:lstStyle/>
          <a:p>
            <a:pPr marL="0" indent="0" algn="l">
              <a:lnSpc>
                <a:spcPts val="4600"/>
              </a:lnSpc>
              <a:buNone/>
            </a:pPr>
            <a:endParaRPr lang="en-US" sz="2800" dirty="0"/>
          </a:p>
        </p:txBody>
      </p:sp>
      <p:sp>
        <p:nvSpPr>
          <p:cNvPr id="4" name="TextBox 3">
            <a:extLst>
              <a:ext uri="{FF2B5EF4-FFF2-40B4-BE49-F238E27FC236}">
                <a16:creationId xmlns:a16="http://schemas.microsoft.com/office/drawing/2014/main" id="{F40D1C42-8DEA-136B-286E-3C4EFAFC815F}"/>
              </a:ext>
            </a:extLst>
          </p:cNvPr>
          <p:cNvSpPr txBox="1"/>
          <p:nvPr/>
        </p:nvSpPr>
        <p:spPr>
          <a:xfrm>
            <a:off x="1018675" y="489299"/>
            <a:ext cx="10106525" cy="700192"/>
          </a:xfrm>
          <a:prstGeom prst="rect">
            <a:avLst/>
          </a:prstGeom>
          <a:noFill/>
        </p:spPr>
        <p:txBody>
          <a:bodyPr wrap="square">
            <a:spAutoFit/>
          </a:bodyPr>
          <a:lstStyle/>
          <a:p>
            <a:r>
              <a:rPr lang="en-US" sz="3950" dirty="0">
                <a:latin typeface="Brygada 1918 Semi Bold" panose="020B0604020202020204" charset="0"/>
                <a:ea typeface="Brygada 1918 Semi Bold" panose="020B0604020202020204" charset="0"/>
              </a:rPr>
              <a:t>Speaking the Same Language: CTI &amp; IOCs</a:t>
            </a:r>
          </a:p>
        </p:txBody>
      </p:sp>
      <p:sp>
        <p:nvSpPr>
          <p:cNvPr id="7" name="TextBox 6">
            <a:extLst>
              <a:ext uri="{FF2B5EF4-FFF2-40B4-BE49-F238E27FC236}">
                <a16:creationId xmlns:a16="http://schemas.microsoft.com/office/drawing/2014/main" id="{9D2CF56D-3BAB-5189-6466-0F87BBFFC4D9}"/>
              </a:ext>
            </a:extLst>
          </p:cNvPr>
          <p:cNvSpPr txBox="1"/>
          <p:nvPr/>
        </p:nvSpPr>
        <p:spPr>
          <a:xfrm>
            <a:off x="1018675" y="1671031"/>
            <a:ext cx="10716125" cy="923330"/>
          </a:xfrm>
          <a:prstGeom prst="rect">
            <a:avLst/>
          </a:prstGeom>
          <a:noFill/>
        </p:spPr>
        <p:txBody>
          <a:bodyPr wrap="square">
            <a:spAutoFit/>
          </a:bodyPr>
          <a:lstStyle/>
          <a:p>
            <a:pPr>
              <a:buNone/>
            </a:pPr>
            <a:r>
              <a:rPr lang="en-US" b="1" dirty="0">
                <a:latin typeface="Brygada 1918 Semi Bold" panose="020B0604020202020204" charset="0"/>
                <a:ea typeface="Brygada 1918 Semi Bold" panose="020B0604020202020204" charset="0"/>
              </a:rPr>
              <a:t>Why This Matters?</a:t>
            </a:r>
          </a:p>
          <a:p>
            <a:pPr>
              <a:buNone/>
            </a:pPr>
            <a:r>
              <a:rPr lang="en-US" dirty="0">
                <a:latin typeface="Brygada 1918" panose="020B0604020202020204" charset="0"/>
                <a:ea typeface="Brygada 1918" panose="020B0604020202020204" charset="0"/>
              </a:rPr>
              <a:t>To share cyber threat intelligence effectively, we need a</a:t>
            </a:r>
            <a:r>
              <a:rPr lang="en-US" b="1" dirty="0">
                <a:latin typeface="Brygada 1918" panose="020B0604020202020204" charset="0"/>
                <a:ea typeface="Brygada 1918" panose="020B0604020202020204" charset="0"/>
              </a:rPr>
              <a:t> common understanding </a:t>
            </a:r>
            <a:r>
              <a:rPr lang="en-US" dirty="0">
                <a:latin typeface="Brygada 1918" panose="020B0604020202020204" charset="0"/>
                <a:ea typeface="Brygada 1918" panose="020B0604020202020204" charset="0"/>
              </a:rPr>
              <a:t>of what we’re exchanging.</a:t>
            </a:r>
          </a:p>
        </p:txBody>
      </p:sp>
      <p:sp>
        <p:nvSpPr>
          <p:cNvPr id="9" name="TextBox 8">
            <a:extLst>
              <a:ext uri="{FF2B5EF4-FFF2-40B4-BE49-F238E27FC236}">
                <a16:creationId xmlns:a16="http://schemas.microsoft.com/office/drawing/2014/main" id="{B67D0CCC-2DA4-1FEE-1306-0AD54232D40C}"/>
              </a:ext>
            </a:extLst>
          </p:cNvPr>
          <p:cNvSpPr txBox="1"/>
          <p:nvPr/>
        </p:nvSpPr>
        <p:spPr>
          <a:xfrm>
            <a:off x="1018675" y="2936715"/>
            <a:ext cx="9954126" cy="1200329"/>
          </a:xfrm>
          <a:prstGeom prst="rect">
            <a:avLst/>
          </a:prstGeom>
          <a:noFill/>
        </p:spPr>
        <p:txBody>
          <a:bodyPr wrap="square">
            <a:spAutoFit/>
          </a:bodyPr>
          <a:lstStyle/>
          <a:p>
            <a:pPr>
              <a:buNone/>
            </a:pPr>
            <a:r>
              <a:rPr lang="en-US" b="1" dirty="0">
                <a:latin typeface="Brygada 1918 Semi Bold" panose="020B0604020202020204" charset="0"/>
                <a:ea typeface="Brygada 1918 Semi Bold" panose="020B0604020202020204" charset="0"/>
              </a:rPr>
              <a:t>What is Cyber Threat Intelligence (CTI)?</a:t>
            </a:r>
          </a:p>
          <a:p>
            <a:pPr lvl="1">
              <a:buFont typeface="Arial" panose="020B0604020202020204" pitchFamily="34" charset="0"/>
              <a:buChar char="•"/>
            </a:pPr>
            <a:r>
              <a:rPr lang="en-US" dirty="0">
                <a:latin typeface="Brygada 1918" panose="020B0604020202020204" charset="0"/>
                <a:ea typeface="Brygada 1918" panose="020B0604020202020204" charset="0"/>
              </a:rPr>
              <a:t>Curated knowledge about adversaries: their </a:t>
            </a:r>
            <a:r>
              <a:rPr lang="en-US" b="1" dirty="0">
                <a:latin typeface="Brygada 1918" panose="020B0604020202020204" charset="0"/>
                <a:ea typeface="Brygada 1918" panose="020B0604020202020204" charset="0"/>
              </a:rPr>
              <a:t>motivations, methods, and intentions</a:t>
            </a:r>
          </a:p>
          <a:p>
            <a:pPr lvl="1">
              <a:buFont typeface="Arial" panose="020B0604020202020204" pitchFamily="34" charset="0"/>
              <a:buChar char="•"/>
            </a:pPr>
            <a:r>
              <a:rPr lang="en-US" dirty="0">
                <a:latin typeface="Brygada 1918" panose="020B0604020202020204" charset="0"/>
                <a:ea typeface="Brygada 1918" panose="020B0604020202020204" charset="0"/>
              </a:rPr>
              <a:t>Drawn from multiple sources, analyzed for </a:t>
            </a:r>
            <a:r>
              <a:rPr lang="en-US" b="1" dirty="0">
                <a:latin typeface="Brygada 1918" panose="020B0604020202020204" charset="0"/>
                <a:ea typeface="Brygada 1918" panose="020B0604020202020204" charset="0"/>
              </a:rPr>
              <a:t>actionability</a:t>
            </a:r>
          </a:p>
          <a:p>
            <a:pPr lvl="1">
              <a:buFont typeface="Arial" panose="020B0604020202020204" pitchFamily="34" charset="0"/>
              <a:buChar char="•"/>
            </a:pPr>
            <a:r>
              <a:rPr lang="en-US" dirty="0">
                <a:latin typeface="Brygada 1918" panose="020B0604020202020204" charset="0"/>
                <a:ea typeface="Brygada 1918" panose="020B0604020202020204" charset="0"/>
              </a:rPr>
              <a:t>Answers: </a:t>
            </a:r>
            <a:r>
              <a:rPr lang="en-US" dirty="0">
                <a:latin typeface="Brygada 1918 Semi Bold" panose="020B0604020202020204" charset="0"/>
                <a:ea typeface="Brygada 1918 Semi Bold" panose="020B0604020202020204" charset="0"/>
              </a:rPr>
              <a:t>“</a:t>
            </a:r>
            <a:r>
              <a:rPr lang="en-US" b="1" dirty="0">
                <a:latin typeface="Brygada 1918 Semi Bold" panose="020B0604020202020204" charset="0"/>
                <a:ea typeface="Brygada 1918 Semi Bold" panose="020B0604020202020204" charset="0"/>
              </a:rPr>
              <a:t>Who is attacking us, why, and how?</a:t>
            </a:r>
            <a:r>
              <a:rPr lang="en-US" dirty="0">
                <a:latin typeface="Brygada 1918 Semi Bold" panose="020B0604020202020204" charset="0"/>
                <a:ea typeface="Brygada 1918 Semi Bold" panose="020B0604020202020204" charset="0"/>
              </a:rPr>
              <a:t>”</a:t>
            </a:r>
          </a:p>
        </p:txBody>
      </p:sp>
      <p:sp>
        <p:nvSpPr>
          <p:cNvPr id="11" name="TextBox 10">
            <a:extLst>
              <a:ext uri="{FF2B5EF4-FFF2-40B4-BE49-F238E27FC236}">
                <a16:creationId xmlns:a16="http://schemas.microsoft.com/office/drawing/2014/main" id="{C79FECEF-14AB-BA30-F9CD-91577B0B95CE}"/>
              </a:ext>
            </a:extLst>
          </p:cNvPr>
          <p:cNvSpPr txBox="1"/>
          <p:nvPr/>
        </p:nvSpPr>
        <p:spPr>
          <a:xfrm>
            <a:off x="1018675" y="4393174"/>
            <a:ext cx="7992978" cy="3139321"/>
          </a:xfrm>
          <a:prstGeom prst="rect">
            <a:avLst/>
          </a:prstGeom>
          <a:noFill/>
        </p:spPr>
        <p:txBody>
          <a:bodyPr wrap="square">
            <a:spAutoFit/>
          </a:bodyPr>
          <a:lstStyle/>
          <a:p>
            <a:pPr>
              <a:buNone/>
            </a:pPr>
            <a:r>
              <a:rPr lang="en-US" b="1" dirty="0">
                <a:latin typeface="Brygada 1918" panose="020B0604020202020204" charset="0"/>
                <a:ea typeface="Brygada 1918" panose="020B0604020202020204" charset="0"/>
              </a:rPr>
              <a:t>What are Indicators of Compromise (IOCs)?</a:t>
            </a:r>
          </a:p>
          <a:p>
            <a:pPr>
              <a:buNone/>
            </a:pPr>
            <a:r>
              <a:rPr lang="en-US" dirty="0">
                <a:latin typeface="Brygada 1918" panose="020B0604020202020204" charset="0"/>
                <a:ea typeface="Brygada 1918" panose="020B0604020202020204" charset="0"/>
              </a:rPr>
              <a:t>Clues left by attackers that help detect intrusions, in three key forms:</a:t>
            </a:r>
          </a:p>
          <a:p>
            <a:pPr>
              <a:buNone/>
            </a:pPr>
            <a:endParaRPr lang="en-US" dirty="0">
              <a:latin typeface="Brygada 1918" panose="020B0604020202020204" charset="0"/>
              <a:ea typeface="Brygada 1918" panose="020B0604020202020204" charset="0"/>
            </a:endParaRPr>
          </a:p>
          <a:p>
            <a:pPr lvl="1">
              <a:buFont typeface="Arial" panose="020B0604020202020204" pitchFamily="34" charset="0"/>
              <a:buChar char="•"/>
            </a:pPr>
            <a:r>
              <a:rPr lang="en-US" b="1" dirty="0">
                <a:latin typeface="Brygada 1918" panose="020B0604020202020204" charset="0"/>
                <a:ea typeface="Brygada 1918" panose="020B0604020202020204" charset="0"/>
              </a:rPr>
              <a:t>Atomic</a:t>
            </a:r>
            <a:r>
              <a:rPr lang="en-US" dirty="0">
                <a:latin typeface="Brygada 1918" panose="020B0604020202020204" charset="0"/>
                <a:ea typeface="Brygada 1918" panose="020B0604020202020204" charset="0"/>
              </a:rPr>
              <a:t> – Simple, fast indicators</a:t>
            </a:r>
            <a:br>
              <a:rPr lang="en-US" dirty="0">
                <a:latin typeface="Brygada 1918" panose="020B0604020202020204" charset="0"/>
                <a:ea typeface="Brygada 1918" panose="020B0604020202020204" charset="0"/>
              </a:rPr>
            </a:br>
            <a:r>
              <a:rPr lang="en-US" dirty="0">
                <a:latin typeface="Brygada 1918" panose="020B0604020202020204" charset="0"/>
                <a:ea typeface="Brygada 1918" panose="020B0604020202020204" charset="0"/>
              </a:rPr>
              <a:t>i.e</a:t>
            </a:r>
            <a:r>
              <a:rPr lang="en-US" i="1" dirty="0">
                <a:latin typeface="Brygada 1918" panose="020B0604020202020204" charset="0"/>
                <a:ea typeface="Brygada 1918" panose="020B0604020202020204" charset="0"/>
              </a:rPr>
              <a:t>., IP Address: 103.203.23.44</a:t>
            </a:r>
          </a:p>
          <a:p>
            <a:pPr lvl="1"/>
            <a:endParaRPr lang="en-US" dirty="0">
              <a:latin typeface="Brygada 1918" panose="020B0604020202020204" charset="0"/>
              <a:ea typeface="Brygada 1918" panose="020B0604020202020204" charset="0"/>
            </a:endParaRPr>
          </a:p>
          <a:p>
            <a:pPr lvl="1">
              <a:buFont typeface="Arial" panose="020B0604020202020204" pitchFamily="34" charset="0"/>
              <a:buChar char="•"/>
            </a:pPr>
            <a:r>
              <a:rPr lang="en-US" b="1" dirty="0">
                <a:latin typeface="Brygada 1918" panose="020B0604020202020204" charset="0"/>
                <a:ea typeface="Brygada 1918" panose="020B0604020202020204" charset="0"/>
              </a:rPr>
              <a:t>Computed</a:t>
            </a:r>
            <a:r>
              <a:rPr lang="en-US" dirty="0">
                <a:latin typeface="Brygada 1918" panose="020B0604020202020204" charset="0"/>
                <a:ea typeface="Brygada 1918" panose="020B0604020202020204" charset="0"/>
              </a:rPr>
              <a:t> – Data fingerprints</a:t>
            </a:r>
            <a:br>
              <a:rPr lang="en-US" dirty="0">
                <a:latin typeface="Brygada 1918" panose="020B0604020202020204" charset="0"/>
                <a:ea typeface="Brygada 1918" panose="020B0604020202020204" charset="0"/>
              </a:rPr>
            </a:br>
            <a:r>
              <a:rPr lang="en-US" dirty="0">
                <a:latin typeface="Brygada 1918" panose="020B0604020202020204" charset="0"/>
                <a:ea typeface="Brygada 1918" panose="020B0604020202020204" charset="0"/>
              </a:rPr>
              <a:t>i.e</a:t>
            </a:r>
            <a:r>
              <a:rPr lang="en-US" i="1" dirty="0">
                <a:latin typeface="Brygada 1918" panose="020B0604020202020204" charset="0"/>
                <a:ea typeface="Brygada 1918" panose="020B0604020202020204" charset="0"/>
              </a:rPr>
              <a:t>., SHA-256 Hash: a3b2c1d4e5f6...</a:t>
            </a:r>
          </a:p>
          <a:p>
            <a:pPr lvl="1"/>
            <a:endParaRPr lang="en-US" dirty="0">
              <a:latin typeface="Brygada 1918" panose="020B0604020202020204" charset="0"/>
              <a:ea typeface="Brygada 1918" panose="020B0604020202020204" charset="0"/>
            </a:endParaRPr>
          </a:p>
          <a:p>
            <a:pPr lvl="1">
              <a:buFont typeface="Arial" panose="020B0604020202020204" pitchFamily="34" charset="0"/>
              <a:buChar char="•"/>
            </a:pPr>
            <a:r>
              <a:rPr lang="en-US" b="1" dirty="0">
                <a:latin typeface="Brygada 1918" panose="020B0604020202020204" charset="0"/>
                <a:ea typeface="Brygada 1918" panose="020B0604020202020204" charset="0"/>
              </a:rPr>
              <a:t>Behavioral</a:t>
            </a:r>
            <a:r>
              <a:rPr lang="en-US" dirty="0">
                <a:latin typeface="Brygada 1918" panose="020B0604020202020204" charset="0"/>
                <a:ea typeface="Brygada 1918" panose="020B0604020202020204" charset="0"/>
              </a:rPr>
              <a:t> – Signs of attacker behavior</a:t>
            </a:r>
            <a:br>
              <a:rPr lang="en-US" dirty="0">
                <a:latin typeface="Brygada 1918" panose="020B0604020202020204" charset="0"/>
                <a:ea typeface="Brygada 1918" panose="020B0604020202020204" charset="0"/>
              </a:rPr>
            </a:br>
            <a:r>
              <a:rPr lang="en-US" dirty="0">
                <a:latin typeface="Brygada 1918" panose="020B0604020202020204" charset="0"/>
                <a:ea typeface="Brygada 1918" panose="020B0604020202020204" charset="0"/>
              </a:rPr>
              <a:t>i.e</a:t>
            </a:r>
            <a:r>
              <a:rPr lang="en-US" i="1" dirty="0">
                <a:latin typeface="Brygada 1918" panose="020B0604020202020204" charset="0"/>
                <a:ea typeface="Brygada 1918" panose="020B0604020202020204" charset="0"/>
              </a:rPr>
              <a:t>., Mutex Name: Global\\A1B2C3_Lock</a:t>
            </a:r>
            <a:endParaRPr lang="en-US" dirty="0">
              <a:latin typeface="Brygada 1918" panose="020B0604020202020204" charset="0"/>
              <a:ea typeface="Brygada 1918" panose="020B0604020202020204" charset="0"/>
            </a:endParaRPr>
          </a:p>
        </p:txBody>
      </p:sp>
      <p:sp>
        <p:nvSpPr>
          <p:cNvPr id="14" name="Rectangle 1">
            <a:extLst>
              <a:ext uri="{FF2B5EF4-FFF2-40B4-BE49-F238E27FC236}">
                <a16:creationId xmlns:a16="http://schemas.microsoft.com/office/drawing/2014/main" id="{53882684-1C02-B65C-EE46-2C69975A21CF}"/>
              </a:ext>
            </a:extLst>
          </p:cNvPr>
          <p:cNvSpPr>
            <a:spLocks noChangeArrowheads="1"/>
          </p:cNvSpPr>
          <p:nvPr/>
        </p:nvSpPr>
        <p:spPr bwMode="auto">
          <a:xfrm>
            <a:off x="0" y="0"/>
            <a:ext cx="146304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5" name="Rectangle 2">
            <a:extLst>
              <a:ext uri="{FF2B5EF4-FFF2-40B4-BE49-F238E27FC236}">
                <a16:creationId xmlns:a16="http://schemas.microsoft.com/office/drawing/2014/main" id="{C732F931-F8D6-6BD2-CDCC-55C4B46E953D}"/>
              </a:ext>
            </a:extLst>
          </p:cNvPr>
          <p:cNvSpPr>
            <a:spLocks noChangeArrowheads="1"/>
          </p:cNvSpPr>
          <p:nvPr/>
        </p:nvSpPr>
        <p:spPr bwMode="auto">
          <a:xfrm>
            <a:off x="152400" y="152400"/>
            <a:ext cx="146304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6" name="Rectangle 3">
            <a:extLst>
              <a:ext uri="{FF2B5EF4-FFF2-40B4-BE49-F238E27FC236}">
                <a16:creationId xmlns:a16="http://schemas.microsoft.com/office/drawing/2014/main" id="{D16C1FD9-165B-4A71-E518-2BAE40846627}"/>
              </a:ext>
            </a:extLst>
          </p:cNvPr>
          <p:cNvSpPr>
            <a:spLocks noChangeArrowheads="1"/>
          </p:cNvSpPr>
          <p:nvPr/>
        </p:nvSpPr>
        <p:spPr bwMode="auto">
          <a:xfrm>
            <a:off x="304800" y="304800"/>
            <a:ext cx="146304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8" name="Love this one - 8eeatrxsw888tgy3x5">
            <a:hlinkClick r:id="" action="ppaction://media"/>
            <a:extLst>
              <a:ext uri="{FF2B5EF4-FFF2-40B4-BE49-F238E27FC236}">
                <a16:creationId xmlns:a16="http://schemas.microsoft.com/office/drawing/2014/main" id="{5284ED04-FCDB-7DAD-F061-9EFE03539F5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654716" y="3713747"/>
            <a:ext cx="5550568" cy="4419598"/>
          </a:xfrm>
          <a:prstGeom prst="rect">
            <a:avLst/>
          </a:prstGeom>
        </p:spPr>
      </p:pic>
    </p:spTree>
    <p:extLst>
      <p:ext uri="{BB962C8B-B14F-4D97-AF65-F5344CB8AC3E}">
        <p14:creationId xmlns:p14="http://schemas.microsoft.com/office/powerpoint/2010/main" val="2446072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00"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8"/>
                </p:tgtEl>
              </p:cMediaNode>
            </p:video>
            <p:seq concurrent="1" nextAc="seek">
              <p:cTn id="8" restart="whenNotActive" fill="hold" evtFilter="cancelBubble" nodeType="interactiveSeq">
                <p:stCondLst>
                  <p:cond evt="onClick" delay="0">
                    <p:tgtEl>
                      <p:spTgt spid="1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8"/>
                                        </p:tgtEl>
                                      </p:cBhvr>
                                    </p:cmd>
                                  </p:childTnLst>
                                </p:cTn>
                              </p:par>
                            </p:childTnLst>
                          </p:cTn>
                        </p:par>
                      </p:childTnLst>
                    </p:cTn>
                  </p:par>
                </p:childTnLst>
              </p:cTn>
              <p:nextCondLst>
                <p:cond evt="onClick" delay="0">
                  <p:tgtEl>
                    <p:spTgt spid="18"/>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Text 0"/>
          <p:cNvSpPr/>
          <p:nvPr/>
        </p:nvSpPr>
        <p:spPr>
          <a:xfrm>
            <a:off x="606862" y="476845"/>
            <a:ext cx="4335542" cy="541853"/>
          </a:xfrm>
          <a:prstGeom prst="rect">
            <a:avLst/>
          </a:prstGeom>
          <a:noFill/>
          <a:ln/>
        </p:spPr>
        <p:txBody>
          <a:bodyPr wrap="none" lIns="0" tIns="0" rIns="0" bIns="0" rtlCol="0" anchor="t"/>
          <a:lstStyle/>
          <a:p>
            <a:pPr marL="0" indent="0" algn="l">
              <a:lnSpc>
                <a:spcPts val="4250"/>
              </a:lnSpc>
              <a:buNone/>
            </a:pPr>
            <a:r>
              <a:rPr lang="en-US" sz="3400" dirty="0">
                <a:solidFill>
                  <a:srgbClr val="403011"/>
                </a:solidFill>
                <a:latin typeface="Brygada 1918 Semi Bold" pitchFamily="34" charset="0"/>
                <a:ea typeface="Brygada 1918 Semi Bold" pitchFamily="34" charset="-122"/>
                <a:cs typeface="Brygada 1918 Semi Bold" pitchFamily="34" charset="-120"/>
              </a:rPr>
              <a:t>The Pyramid of Pain</a:t>
            </a:r>
            <a:endParaRPr lang="en-US" sz="3400" dirty="0"/>
          </a:p>
        </p:txBody>
      </p:sp>
      <p:sp>
        <p:nvSpPr>
          <p:cNvPr id="3" name="Text 1"/>
          <p:cNvSpPr/>
          <p:nvPr/>
        </p:nvSpPr>
        <p:spPr>
          <a:xfrm>
            <a:off x="606862" y="1365528"/>
            <a:ext cx="13416677" cy="541853"/>
          </a:xfrm>
          <a:prstGeom prst="rect">
            <a:avLst/>
          </a:prstGeom>
          <a:noFill/>
          <a:ln/>
        </p:spPr>
        <p:txBody>
          <a:bodyPr wrap="none" lIns="0" tIns="0" rIns="0" bIns="0" rtlCol="0" anchor="t"/>
          <a:lstStyle/>
          <a:p>
            <a:pPr marL="0" indent="0" algn="l">
              <a:lnSpc>
                <a:spcPts val="2150"/>
              </a:lnSpc>
              <a:buNone/>
            </a:pPr>
            <a:r>
              <a:rPr lang="en-US" dirty="0">
                <a:solidFill>
                  <a:srgbClr val="403011"/>
                </a:solidFill>
                <a:latin typeface="Brygada 1918" pitchFamily="34" charset="0"/>
                <a:ea typeface="Brygada 1918" pitchFamily="34" charset="-122"/>
                <a:cs typeface="Brygada 1918" pitchFamily="34" charset="-120"/>
              </a:rPr>
              <a:t>Not all indicators are equal. The value of intelligence we share is directly related to how much pain it causes </a:t>
            </a:r>
          </a:p>
          <a:p>
            <a:pPr marL="0" indent="0" algn="l">
              <a:lnSpc>
                <a:spcPts val="2150"/>
              </a:lnSpc>
              <a:buNone/>
            </a:pPr>
            <a:r>
              <a:rPr lang="en-US" dirty="0">
                <a:solidFill>
                  <a:srgbClr val="403011"/>
                </a:solidFill>
                <a:latin typeface="Brygada 1918" pitchFamily="34" charset="0"/>
                <a:ea typeface="Brygada 1918" pitchFamily="34" charset="-122"/>
                <a:cs typeface="Brygada 1918" pitchFamily="34" charset="-120"/>
              </a:rPr>
              <a:t>adversaries when we act on it.</a:t>
            </a:r>
            <a:endParaRPr lang="en-US" dirty="0"/>
          </a:p>
        </p:txBody>
      </p:sp>
      <p:pic>
        <p:nvPicPr>
          <p:cNvPr id="4" name="Image 0" descr="preencoded.png"/>
          <p:cNvPicPr>
            <a:picLocks noChangeAspect="1"/>
          </p:cNvPicPr>
          <p:nvPr/>
        </p:nvPicPr>
        <p:blipFill>
          <a:blip r:embed="rId3"/>
          <a:stretch>
            <a:fillRect/>
          </a:stretch>
        </p:blipFill>
        <p:spPr>
          <a:xfrm>
            <a:off x="2187059" y="2634614"/>
            <a:ext cx="1328142" cy="999173"/>
          </a:xfrm>
          <a:prstGeom prst="rect">
            <a:avLst/>
          </a:prstGeom>
        </p:spPr>
      </p:pic>
      <p:sp>
        <p:nvSpPr>
          <p:cNvPr id="5" name="Text 2"/>
          <p:cNvSpPr/>
          <p:nvPr/>
        </p:nvSpPr>
        <p:spPr>
          <a:xfrm>
            <a:off x="2729150" y="3105625"/>
            <a:ext cx="243840" cy="304800"/>
          </a:xfrm>
          <a:prstGeom prst="rect">
            <a:avLst/>
          </a:prstGeom>
          <a:noFill/>
          <a:ln/>
        </p:spPr>
        <p:txBody>
          <a:bodyPr wrap="none" lIns="0" tIns="0" rIns="0" bIns="0" rtlCol="0" anchor="t"/>
          <a:lstStyle/>
          <a:p>
            <a:pPr marL="0" indent="0" algn="ctr">
              <a:lnSpc>
                <a:spcPts val="3050"/>
              </a:lnSpc>
              <a:buNone/>
            </a:pPr>
            <a:r>
              <a:rPr lang="en-US" sz="1900" dirty="0">
                <a:solidFill>
                  <a:srgbClr val="FFFFFF"/>
                </a:solidFill>
                <a:latin typeface="Brygada 1918 Semi Bold" pitchFamily="34" charset="0"/>
                <a:ea typeface="Brygada 1918 Semi Bold" pitchFamily="34" charset="-122"/>
                <a:cs typeface="Brygada 1918 Semi Bold" pitchFamily="34" charset="-120"/>
              </a:rPr>
              <a:t>1</a:t>
            </a:r>
            <a:endParaRPr lang="en-US" sz="1900" dirty="0"/>
          </a:p>
        </p:txBody>
      </p:sp>
      <p:sp>
        <p:nvSpPr>
          <p:cNvPr id="6" name="Text 3"/>
          <p:cNvSpPr/>
          <p:nvPr/>
        </p:nvSpPr>
        <p:spPr>
          <a:xfrm>
            <a:off x="3711550" y="2779907"/>
            <a:ext cx="4876919" cy="308909"/>
          </a:xfrm>
          <a:prstGeom prst="rect">
            <a:avLst/>
          </a:prstGeom>
          <a:noFill/>
          <a:ln/>
        </p:spPr>
        <p:txBody>
          <a:bodyPr wrap="none" lIns="0" tIns="0" rIns="0" bIns="0" rtlCol="0" anchor="t"/>
          <a:lstStyle/>
          <a:p>
            <a:pPr marL="0" indent="0" algn="l">
              <a:lnSpc>
                <a:spcPts val="2100"/>
              </a:lnSpc>
              <a:buNone/>
            </a:pPr>
            <a:r>
              <a:rPr lang="en-US" sz="1700" dirty="0">
                <a:solidFill>
                  <a:srgbClr val="403011"/>
                </a:solidFill>
                <a:latin typeface="Brygada 1918 Semi Bold" pitchFamily="34" charset="0"/>
                <a:ea typeface="Brygada 1918 Semi Bold" pitchFamily="34" charset="-122"/>
                <a:cs typeface="Brygada 1918 Semi Bold" pitchFamily="34" charset="-120"/>
              </a:rPr>
              <a:t>Tools, Techniques, &amp; Procedures (TTPs)</a:t>
            </a:r>
            <a:endParaRPr lang="en-US" sz="1700" dirty="0"/>
          </a:p>
        </p:txBody>
      </p:sp>
      <p:sp>
        <p:nvSpPr>
          <p:cNvPr id="7" name="Text 4"/>
          <p:cNvSpPr/>
          <p:nvPr/>
        </p:nvSpPr>
        <p:spPr>
          <a:xfrm>
            <a:off x="3711550" y="3055483"/>
            <a:ext cx="4080272" cy="277535"/>
          </a:xfrm>
          <a:prstGeom prst="rect">
            <a:avLst/>
          </a:prstGeom>
          <a:noFill/>
          <a:ln/>
        </p:spPr>
        <p:txBody>
          <a:bodyPr wrap="none" lIns="0" tIns="0" rIns="0" bIns="0" rtlCol="0" anchor="t"/>
          <a:lstStyle/>
          <a:p>
            <a:pPr marL="0" indent="0" algn="l">
              <a:lnSpc>
                <a:spcPts val="2150"/>
              </a:lnSpc>
              <a:buNone/>
            </a:pPr>
            <a:r>
              <a:rPr lang="en-US" sz="1350" dirty="0">
                <a:solidFill>
                  <a:srgbClr val="403011"/>
                </a:solidFill>
                <a:latin typeface="Brygada 1918" pitchFamily="34" charset="0"/>
                <a:ea typeface="Brygada 1918" pitchFamily="34" charset="-122"/>
                <a:cs typeface="Brygada 1918" pitchFamily="34" charset="-120"/>
              </a:rPr>
              <a:t>High Pain: Forces attackers to alter entire playbook</a:t>
            </a:r>
            <a:endParaRPr lang="en-US" sz="1350" dirty="0"/>
          </a:p>
        </p:txBody>
      </p:sp>
      <p:sp>
        <p:nvSpPr>
          <p:cNvPr id="8" name="Shape 5"/>
          <p:cNvSpPr/>
          <p:nvPr/>
        </p:nvSpPr>
        <p:spPr>
          <a:xfrm>
            <a:off x="3558540" y="3645931"/>
            <a:ext cx="9311878" cy="11430"/>
          </a:xfrm>
          <a:prstGeom prst="roundRect">
            <a:avLst>
              <a:gd name="adj" fmla="val 2275888"/>
            </a:avLst>
          </a:prstGeom>
          <a:solidFill>
            <a:srgbClr val="626C3B"/>
          </a:solidFill>
          <a:ln/>
        </p:spPr>
        <p:txBody>
          <a:bodyPr/>
          <a:lstStyle/>
          <a:p>
            <a:endParaRPr lang="en-US"/>
          </a:p>
        </p:txBody>
      </p:sp>
      <p:pic>
        <p:nvPicPr>
          <p:cNvPr id="9" name="Image 1" descr="preencoded.png"/>
          <p:cNvPicPr>
            <a:picLocks noChangeAspect="1"/>
          </p:cNvPicPr>
          <p:nvPr/>
        </p:nvPicPr>
        <p:blipFill>
          <a:blip r:embed="rId4"/>
          <a:stretch>
            <a:fillRect/>
          </a:stretch>
        </p:blipFill>
        <p:spPr>
          <a:xfrm>
            <a:off x="1522928" y="3677125"/>
            <a:ext cx="2656403" cy="999173"/>
          </a:xfrm>
          <a:prstGeom prst="rect">
            <a:avLst/>
          </a:prstGeom>
        </p:spPr>
      </p:pic>
      <p:sp>
        <p:nvSpPr>
          <p:cNvPr id="10" name="Text 6"/>
          <p:cNvSpPr/>
          <p:nvPr/>
        </p:nvSpPr>
        <p:spPr>
          <a:xfrm>
            <a:off x="2729150" y="4024311"/>
            <a:ext cx="243840" cy="304800"/>
          </a:xfrm>
          <a:prstGeom prst="rect">
            <a:avLst/>
          </a:prstGeom>
          <a:noFill/>
          <a:ln/>
        </p:spPr>
        <p:txBody>
          <a:bodyPr wrap="none" lIns="0" tIns="0" rIns="0" bIns="0" rtlCol="0" anchor="t"/>
          <a:lstStyle/>
          <a:p>
            <a:pPr marL="0" indent="0" algn="ctr">
              <a:lnSpc>
                <a:spcPts val="3050"/>
              </a:lnSpc>
              <a:buNone/>
            </a:pPr>
            <a:r>
              <a:rPr lang="en-US" sz="1900" dirty="0">
                <a:solidFill>
                  <a:srgbClr val="FFFFFF"/>
                </a:solidFill>
                <a:latin typeface="Brygada 1918 Semi Bold" pitchFamily="34" charset="0"/>
                <a:ea typeface="Brygada 1918 Semi Bold" pitchFamily="34" charset="-122"/>
                <a:cs typeface="Brygada 1918 Semi Bold" pitchFamily="34" charset="-120"/>
              </a:rPr>
              <a:t>2</a:t>
            </a:r>
            <a:endParaRPr lang="en-US" sz="1900" dirty="0"/>
          </a:p>
        </p:txBody>
      </p:sp>
      <p:sp>
        <p:nvSpPr>
          <p:cNvPr id="11" name="Text 7"/>
          <p:cNvSpPr/>
          <p:nvPr/>
        </p:nvSpPr>
        <p:spPr>
          <a:xfrm>
            <a:off x="9099589" y="3832908"/>
            <a:ext cx="2544247" cy="270986"/>
          </a:xfrm>
          <a:prstGeom prst="rect">
            <a:avLst/>
          </a:prstGeom>
          <a:noFill/>
          <a:ln/>
        </p:spPr>
        <p:txBody>
          <a:bodyPr wrap="none" lIns="0" tIns="0" rIns="0" bIns="0" rtlCol="0" anchor="t"/>
          <a:lstStyle/>
          <a:p>
            <a:pPr marL="0" indent="0" algn="l">
              <a:lnSpc>
                <a:spcPts val="2100"/>
              </a:lnSpc>
              <a:buNone/>
            </a:pPr>
            <a:r>
              <a:rPr lang="en-US" sz="1700" dirty="0">
                <a:solidFill>
                  <a:srgbClr val="403011"/>
                </a:solidFill>
                <a:latin typeface="Brygada 1918 Semi Bold" pitchFamily="34" charset="0"/>
                <a:ea typeface="Brygada 1918 Semi Bold" pitchFamily="34" charset="-122"/>
                <a:cs typeface="Brygada 1918 Semi Bold" pitchFamily="34" charset="-120"/>
              </a:rPr>
              <a:t>Network &amp; Host Artifacts</a:t>
            </a:r>
            <a:endParaRPr lang="en-US" sz="1700" dirty="0"/>
          </a:p>
        </p:txBody>
      </p:sp>
      <p:sp>
        <p:nvSpPr>
          <p:cNvPr id="12" name="Text 8"/>
          <p:cNvSpPr/>
          <p:nvPr/>
        </p:nvSpPr>
        <p:spPr>
          <a:xfrm>
            <a:off x="9099589" y="4104881"/>
            <a:ext cx="3770828" cy="277535"/>
          </a:xfrm>
          <a:prstGeom prst="rect">
            <a:avLst/>
          </a:prstGeom>
          <a:noFill/>
          <a:ln/>
        </p:spPr>
        <p:txBody>
          <a:bodyPr wrap="none" lIns="0" tIns="0" rIns="0" bIns="0" rtlCol="0" anchor="t"/>
          <a:lstStyle/>
          <a:p>
            <a:pPr marL="0" indent="0" algn="l">
              <a:lnSpc>
                <a:spcPts val="2150"/>
              </a:lnSpc>
              <a:buNone/>
            </a:pPr>
            <a:r>
              <a:rPr lang="en-US" sz="1350" dirty="0">
                <a:solidFill>
                  <a:srgbClr val="403011"/>
                </a:solidFill>
                <a:latin typeface="Brygada 1918" pitchFamily="34" charset="0"/>
                <a:ea typeface="Brygada 1918" pitchFamily="34" charset="-122"/>
                <a:cs typeface="Brygada 1918" pitchFamily="34" charset="-120"/>
              </a:rPr>
              <a:t>Medium Pain: Harder to change mid-campaign</a:t>
            </a:r>
            <a:endParaRPr lang="en-US" sz="1350" dirty="0"/>
          </a:p>
        </p:txBody>
      </p:sp>
      <p:sp>
        <p:nvSpPr>
          <p:cNvPr id="13" name="Shape 9"/>
          <p:cNvSpPr/>
          <p:nvPr/>
        </p:nvSpPr>
        <p:spPr>
          <a:xfrm>
            <a:off x="4222670" y="4688442"/>
            <a:ext cx="8647748" cy="11430"/>
          </a:xfrm>
          <a:prstGeom prst="roundRect">
            <a:avLst>
              <a:gd name="adj" fmla="val 2275888"/>
            </a:avLst>
          </a:prstGeom>
          <a:solidFill>
            <a:srgbClr val="83792E"/>
          </a:solidFill>
          <a:ln/>
        </p:spPr>
        <p:txBody>
          <a:bodyPr/>
          <a:lstStyle/>
          <a:p>
            <a:endParaRPr lang="en-US"/>
          </a:p>
        </p:txBody>
      </p:sp>
      <p:pic>
        <p:nvPicPr>
          <p:cNvPr id="14" name="Image 2" descr="preencoded.png"/>
          <p:cNvPicPr>
            <a:picLocks noChangeAspect="1"/>
          </p:cNvPicPr>
          <p:nvPr/>
        </p:nvPicPr>
        <p:blipFill>
          <a:blip r:embed="rId5"/>
          <a:stretch>
            <a:fillRect/>
          </a:stretch>
        </p:blipFill>
        <p:spPr>
          <a:xfrm>
            <a:off x="858797" y="4719636"/>
            <a:ext cx="3984665" cy="999173"/>
          </a:xfrm>
          <a:prstGeom prst="rect">
            <a:avLst/>
          </a:prstGeom>
        </p:spPr>
      </p:pic>
      <p:sp>
        <p:nvSpPr>
          <p:cNvPr id="15" name="Text 10"/>
          <p:cNvSpPr/>
          <p:nvPr/>
        </p:nvSpPr>
        <p:spPr>
          <a:xfrm>
            <a:off x="2729150" y="5066823"/>
            <a:ext cx="243840" cy="304800"/>
          </a:xfrm>
          <a:prstGeom prst="rect">
            <a:avLst/>
          </a:prstGeom>
          <a:noFill/>
          <a:ln/>
        </p:spPr>
        <p:txBody>
          <a:bodyPr wrap="none" lIns="0" tIns="0" rIns="0" bIns="0" rtlCol="0" anchor="t"/>
          <a:lstStyle/>
          <a:p>
            <a:pPr marL="0" indent="0" algn="ctr">
              <a:lnSpc>
                <a:spcPts val="3050"/>
              </a:lnSpc>
              <a:buNone/>
            </a:pPr>
            <a:r>
              <a:rPr lang="en-US" sz="1900" dirty="0">
                <a:solidFill>
                  <a:srgbClr val="000000"/>
                </a:solidFill>
                <a:latin typeface="Brygada 1918 Semi Bold" pitchFamily="34" charset="0"/>
                <a:ea typeface="Brygada 1918 Semi Bold" pitchFamily="34" charset="-122"/>
                <a:cs typeface="Brygada 1918 Semi Bold" pitchFamily="34" charset="-120"/>
              </a:rPr>
              <a:t>3</a:t>
            </a:r>
            <a:endParaRPr lang="en-US" sz="1900" dirty="0"/>
          </a:p>
        </p:txBody>
      </p:sp>
      <p:sp>
        <p:nvSpPr>
          <p:cNvPr id="16" name="Text 11"/>
          <p:cNvSpPr/>
          <p:nvPr/>
        </p:nvSpPr>
        <p:spPr>
          <a:xfrm>
            <a:off x="4348027" y="3816458"/>
            <a:ext cx="2167771" cy="270986"/>
          </a:xfrm>
          <a:prstGeom prst="rect">
            <a:avLst/>
          </a:prstGeom>
          <a:noFill/>
          <a:ln/>
        </p:spPr>
        <p:txBody>
          <a:bodyPr wrap="none" lIns="0" tIns="0" rIns="0" bIns="0" rtlCol="0" anchor="t"/>
          <a:lstStyle/>
          <a:p>
            <a:pPr marL="0" indent="0" algn="l">
              <a:lnSpc>
                <a:spcPts val="2100"/>
              </a:lnSpc>
              <a:buNone/>
            </a:pPr>
            <a:r>
              <a:rPr lang="en-US" sz="1700" dirty="0">
                <a:solidFill>
                  <a:srgbClr val="403011"/>
                </a:solidFill>
                <a:latin typeface="Brygada 1918 Semi Bold" pitchFamily="34" charset="0"/>
                <a:ea typeface="Brygada 1918 Semi Bold" pitchFamily="34" charset="-122"/>
                <a:cs typeface="Brygada 1918 Semi Bold" pitchFamily="34" charset="-120"/>
              </a:rPr>
              <a:t>Domain Names</a:t>
            </a:r>
            <a:endParaRPr lang="en-US" sz="1700" dirty="0"/>
          </a:p>
        </p:txBody>
      </p:sp>
      <p:sp>
        <p:nvSpPr>
          <p:cNvPr id="17" name="Text 12"/>
          <p:cNvSpPr/>
          <p:nvPr/>
        </p:nvSpPr>
        <p:spPr>
          <a:xfrm>
            <a:off x="4348027" y="4087444"/>
            <a:ext cx="3744992" cy="277535"/>
          </a:xfrm>
          <a:prstGeom prst="rect">
            <a:avLst/>
          </a:prstGeom>
          <a:noFill/>
          <a:ln/>
        </p:spPr>
        <p:txBody>
          <a:bodyPr wrap="none" lIns="0" tIns="0" rIns="0" bIns="0" rtlCol="0" anchor="t"/>
          <a:lstStyle/>
          <a:p>
            <a:pPr marL="0" indent="0" algn="l">
              <a:lnSpc>
                <a:spcPts val="2150"/>
              </a:lnSpc>
              <a:buNone/>
            </a:pPr>
            <a:r>
              <a:rPr lang="en-US" sz="1350" dirty="0">
                <a:solidFill>
                  <a:srgbClr val="403011"/>
                </a:solidFill>
                <a:latin typeface="Brygada 1918" pitchFamily="34" charset="0"/>
                <a:ea typeface="Brygada 1918" pitchFamily="34" charset="-122"/>
                <a:cs typeface="Brygada 1918" pitchFamily="34" charset="-120"/>
              </a:rPr>
              <a:t>Medium Pain: Requires infrastructure changes</a:t>
            </a:r>
            <a:endParaRPr lang="en-US" sz="1350" dirty="0"/>
          </a:p>
        </p:txBody>
      </p:sp>
      <p:sp>
        <p:nvSpPr>
          <p:cNvPr id="18" name="Shape 13"/>
          <p:cNvSpPr/>
          <p:nvPr/>
        </p:nvSpPr>
        <p:spPr>
          <a:xfrm>
            <a:off x="4886801" y="5730953"/>
            <a:ext cx="7983617" cy="11430"/>
          </a:xfrm>
          <a:prstGeom prst="roundRect">
            <a:avLst>
              <a:gd name="adj" fmla="val 2275888"/>
            </a:avLst>
          </a:prstGeom>
          <a:solidFill>
            <a:srgbClr val="E8AF3B"/>
          </a:solidFill>
          <a:ln/>
        </p:spPr>
        <p:txBody>
          <a:bodyPr/>
          <a:lstStyle/>
          <a:p>
            <a:endParaRPr lang="en-US"/>
          </a:p>
        </p:txBody>
      </p:sp>
      <p:sp>
        <p:nvSpPr>
          <p:cNvPr id="20" name="Text 14"/>
          <p:cNvSpPr/>
          <p:nvPr/>
        </p:nvSpPr>
        <p:spPr>
          <a:xfrm>
            <a:off x="2729150" y="6109334"/>
            <a:ext cx="243840" cy="304800"/>
          </a:xfrm>
          <a:prstGeom prst="rect">
            <a:avLst/>
          </a:prstGeom>
          <a:noFill/>
          <a:ln/>
        </p:spPr>
        <p:txBody>
          <a:bodyPr wrap="none" lIns="0" tIns="0" rIns="0" bIns="0" rtlCol="0" anchor="t"/>
          <a:lstStyle/>
          <a:p>
            <a:pPr marL="0" indent="0" algn="ctr">
              <a:lnSpc>
                <a:spcPts val="3050"/>
              </a:lnSpc>
              <a:buNone/>
            </a:pPr>
            <a:endParaRPr lang="en-US" sz="1900" dirty="0"/>
          </a:p>
        </p:txBody>
      </p:sp>
      <p:sp>
        <p:nvSpPr>
          <p:cNvPr id="21" name="Text 15"/>
          <p:cNvSpPr/>
          <p:nvPr/>
        </p:nvSpPr>
        <p:spPr>
          <a:xfrm>
            <a:off x="9859917" y="4896701"/>
            <a:ext cx="2035612" cy="270986"/>
          </a:xfrm>
          <a:prstGeom prst="rect">
            <a:avLst/>
          </a:prstGeom>
          <a:noFill/>
          <a:ln/>
        </p:spPr>
        <p:txBody>
          <a:bodyPr wrap="none" lIns="0" tIns="0" rIns="0" bIns="0" rtlCol="0" anchor="t"/>
          <a:lstStyle/>
          <a:p>
            <a:pPr marL="0" indent="0" algn="l">
              <a:lnSpc>
                <a:spcPts val="2100"/>
              </a:lnSpc>
              <a:buNone/>
            </a:pPr>
            <a:r>
              <a:rPr lang="en-US" sz="1700" dirty="0">
                <a:solidFill>
                  <a:srgbClr val="403011"/>
                </a:solidFill>
                <a:latin typeface="Brygada 1918 Semi Bold" pitchFamily="34" charset="0"/>
                <a:ea typeface="Brygada 1918 Semi Bold" pitchFamily="34" charset="-122"/>
                <a:cs typeface="Brygada 1918 Semi Bold" pitchFamily="34" charset="-120"/>
              </a:rPr>
              <a:t>IP Addresses</a:t>
            </a:r>
            <a:endParaRPr lang="en-US" sz="1700" dirty="0"/>
          </a:p>
        </p:txBody>
      </p:sp>
      <p:sp>
        <p:nvSpPr>
          <p:cNvPr id="22" name="Text 16"/>
          <p:cNvSpPr/>
          <p:nvPr/>
        </p:nvSpPr>
        <p:spPr>
          <a:xfrm>
            <a:off x="9859917" y="5115893"/>
            <a:ext cx="2035612" cy="277535"/>
          </a:xfrm>
          <a:prstGeom prst="rect">
            <a:avLst/>
          </a:prstGeom>
          <a:noFill/>
          <a:ln/>
        </p:spPr>
        <p:txBody>
          <a:bodyPr wrap="none" lIns="0" tIns="0" rIns="0" bIns="0" rtlCol="0" anchor="t"/>
          <a:lstStyle/>
          <a:p>
            <a:pPr marL="0" indent="0" algn="l">
              <a:lnSpc>
                <a:spcPts val="2150"/>
              </a:lnSpc>
              <a:buNone/>
            </a:pPr>
            <a:r>
              <a:rPr lang="en-US" sz="1350" dirty="0">
                <a:solidFill>
                  <a:srgbClr val="403011"/>
                </a:solidFill>
                <a:latin typeface="Brygada 1918" pitchFamily="34" charset="0"/>
                <a:ea typeface="Brygada 1918" pitchFamily="34" charset="-122"/>
                <a:cs typeface="Brygada 1918" pitchFamily="34" charset="-120"/>
              </a:rPr>
              <a:t>Low Pain: Trivial to rotate</a:t>
            </a:r>
            <a:endParaRPr lang="en-US" sz="1350" dirty="0"/>
          </a:p>
        </p:txBody>
      </p:sp>
      <p:sp>
        <p:nvSpPr>
          <p:cNvPr id="25" name="Text 18"/>
          <p:cNvSpPr/>
          <p:nvPr/>
        </p:nvSpPr>
        <p:spPr>
          <a:xfrm>
            <a:off x="3838932" y="6355318"/>
            <a:ext cx="243840" cy="304800"/>
          </a:xfrm>
          <a:prstGeom prst="rect">
            <a:avLst/>
          </a:prstGeom>
          <a:noFill/>
          <a:ln/>
        </p:spPr>
        <p:txBody>
          <a:bodyPr wrap="none" lIns="0" tIns="0" rIns="0" bIns="0" rtlCol="0" anchor="t"/>
          <a:lstStyle/>
          <a:p>
            <a:pPr marL="0" indent="0" algn="ctr">
              <a:lnSpc>
                <a:spcPts val="3050"/>
              </a:lnSpc>
              <a:buNone/>
            </a:pPr>
            <a:endParaRPr lang="en-US" sz="1900" dirty="0"/>
          </a:p>
        </p:txBody>
      </p:sp>
      <p:sp>
        <p:nvSpPr>
          <p:cNvPr id="26" name="Text 19"/>
          <p:cNvSpPr/>
          <p:nvPr/>
        </p:nvSpPr>
        <p:spPr>
          <a:xfrm>
            <a:off x="5261192" y="4852962"/>
            <a:ext cx="2167771" cy="270986"/>
          </a:xfrm>
          <a:prstGeom prst="rect">
            <a:avLst/>
          </a:prstGeom>
          <a:noFill/>
          <a:ln/>
        </p:spPr>
        <p:txBody>
          <a:bodyPr wrap="none" lIns="0" tIns="0" rIns="0" bIns="0" rtlCol="0" anchor="t"/>
          <a:lstStyle/>
          <a:p>
            <a:pPr marL="0" indent="0" algn="l">
              <a:lnSpc>
                <a:spcPts val="2100"/>
              </a:lnSpc>
              <a:buNone/>
            </a:pPr>
            <a:r>
              <a:rPr lang="en-US" sz="1700" dirty="0">
                <a:solidFill>
                  <a:srgbClr val="403011"/>
                </a:solidFill>
                <a:latin typeface="Brygada 1918 Semi Bold" pitchFamily="34" charset="0"/>
                <a:ea typeface="Brygada 1918 Semi Bold" pitchFamily="34" charset="-122"/>
                <a:cs typeface="Brygada 1918 Semi Bold" pitchFamily="34" charset="-120"/>
              </a:rPr>
              <a:t>Hash Values</a:t>
            </a:r>
            <a:endParaRPr lang="en-US" sz="1700" dirty="0"/>
          </a:p>
        </p:txBody>
      </p:sp>
      <p:sp>
        <p:nvSpPr>
          <p:cNvPr id="27" name="Text 20"/>
          <p:cNvSpPr/>
          <p:nvPr/>
        </p:nvSpPr>
        <p:spPr>
          <a:xfrm>
            <a:off x="5261192" y="5086320"/>
            <a:ext cx="2965847" cy="277535"/>
          </a:xfrm>
          <a:prstGeom prst="rect">
            <a:avLst/>
          </a:prstGeom>
          <a:noFill/>
          <a:ln/>
        </p:spPr>
        <p:txBody>
          <a:bodyPr wrap="none" lIns="0" tIns="0" rIns="0" bIns="0" rtlCol="0" anchor="t"/>
          <a:lstStyle/>
          <a:p>
            <a:pPr marL="0" indent="0" algn="l">
              <a:lnSpc>
                <a:spcPts val="2150"/>
              </a:lnSpc>
              <a:buNone/>
            </a:pPr>
            <a:r>
              <a:rPr lang="en-US" sz="1350" dirty="0">
                <a:solidFill>
                  <a:srgbClr val="403011"/>
                </a:solidFill>
                <a:latin typeface="Brygada 1918" pitchFamily="34" charset="0"/>
                <a:ea typeface="Brygada 1918" pitchFamily="34" charset="-122"/>
                <a:cs typeface="Brygada 1918" pitchFamily="34" charset="-120"/>
              </a:rPr>
              <a:t>Low Pain: Easy to recompile malware</a:t>
            </a:r>
            <a:endParaRPr lang="en-US" sz="1350" dirty="0"/>
          </a:p>
        </p:txBody>
      </p:sp>
      <p:sp>
        <p:nvSpPr>
          <p:cNvPr id="28" name="Text 21"/>
          <p:cNvSpPr/>
          <p:nvPr/>
        </p:nvSpPr>
        <p:spPr>
          <a:xfrm>
            <a:off x="560171" y="6622165"/>
            <a:ext cx="13416677" cy="555069"/>
          </a:xfrm>
          <a:prstGeom prst="rect">
            <a:avLst/>
          </a:prstGeom>
          <a:noFill/>
          <a:ln/>
        </p:spPr>
        <p:txBody>
          <a:bodyPr wrap="square" lIns="0" tIns="0" rIns="0" bIns="0" rtlCol="0" anchor="t"/>
          <a:lstStyle/>
          <a:p>
            <a:pPr marL="0" indent="0" algn="l">
              <a:lnSpc>
                <a:spcPts val="2150"/>
              </a:lnSpc>
              <a:buNone/>
            </a:pPr>
            <a:r>
              <a:rPr lang="en-US" dirty="0">
                <a:solidFill>
                  <a:srgbClr val="403011"/>
                </a:solidFill>
                <a:latin typeface="Brygada 1918" pitchFamily="34" charset="0"/>
                <a:ea typeface="Brygada 1918" pitchFamily="34" charset="-122"/>
                <a:cs typeface="Brygada 1918" pitchFamily="34" charset="-120"/>
              </a:rPr>
              <a:t>We need to move up the pyramid in our sharing focus. By sharing richer intelligence (i.e., context around how adversaries operate) we impose high pain on attackers and enable proactive defense.</a:t>
            </a:r>
            <a:endParaRPr lang="en-US" dirty="0"/>
          </a:p>
        </p:txBody>
      </p:sp>
      <p:sp>
        <p:nvSpPr>
          <p:cNvPr id="19" name="Arrow: Up 18">
            <a:extLst>
              <a:ext uri="{FF2B5EF4-FFF2-40B4-BE49-F238E27FC236}">
                <a16:creationId xmlns:a16="http://schemas.microsoft.com/office/drawing/2014/main" id="{AEBF3521-BF7F-3CF0-FD55-1A6272645134}"/>
              </a:ext>
            </a:extLst>
          </p:cNvPr>
          <p:cNvSpPr/>
          <p:nvPr/>
        </p:nvSpPr>
        <p:spPr>
          <a:xfrm>
            <a:off x="376989" y="2969656"/>
            <a:ext cx="481808" cy="2737723"/>
          </a:xfrm>
          <a:prstGeom prst="upArrow">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
        <p:nvSpPr>
          <p:cNvPr id="23" name="Text 4">
            <a:extLst>
              <a:ext uri="{FF2B5EF4-FFF2-40B4-BE49-F238E27FC236}">
                <a16:creationId xmlns:a16="http://schemas.microsoft.com/office/drawing/2014/main" id="{619FE495-5E1A-5182-459B-956CF2E5CF7F}"/>
              </a:ext>
            </a:extLst>
          </p:cNvPr>
          <p:cNvSpPr/>
          <p:nvPr/>
        </p:nvSpPr>
        <p:spPr>
          <a:xfrm>
            <a:off x="3711550" y="3305296"/>
            <a:ext cx="4876919" cy="257900"/>
          </a:xfrm>
          <a:prstGeom prst="rect">
            <a:avLst/>
          </a:prstGeom>
          <a:noFill/>
          <a:ln/>
        </p:spPr>
        <p:txBody>
          <a:bodyPr wrap="none" lIns="0" tIns="0" rIns="0" bIns="0" rtlCol="0" anchor="t"/>
          <a:lstStyle/>
          <a:p>
            <a:pPr marL="0" indent="0" algn="l">
              <a:lnSpc>
                <a:spcPts val="2150"/>
              </a:lnSpc>
              <a:buNone/>
            </a:pPr>
            <a:r>
              <a:rPr lang="en-US" sz="1350" dirty="0">
                <a:solidFill>
                  <a:srgbClr val="403011"/>
                </a:solidFill>
                <a:latin typeface="Brygada 1918" pitchFamily="34" charset="0"/>
                <a:ea typeface="Brygada 1918" pitchFamily="34" charset="-122"/>
                <a:cs typeface="Brygada 1918" pitchFamily="34" charset="-120"/>
              </a:rPr>
              <a:t>Example: Suspicious mutex name like “Global\A1B2C3_Lock”</a:t>
            </a:r>
            <a:endParaRPr lang="en-US" sz="135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Text 0"/>
          <p:cNvSpPr/>
          <p:nvPr/>
        </p:nvSpPr>
        <p:spPr>
          <a:xfrm>
            <a:off x="793790" y="1682234"/>
            <a:ext cx="8388429" cy="708779"/>
          </a:xfrm>
          <a:prstGeom prst="rect">
            <a:avLst/>
          </a:prstGeom>
          <a:noFill/>
          <a:ln/>
        </p:spPr>
        <p:txBody>
          <a:bodyPr wrap="none" lIns="0" tIns="0" rIns="0" bIns="0" rtlCol="0" anchor="t"/>
          <a:lstStyle/>
          <a:p>
            <a:pPr marL="0" indent="0" algn="l">
              <a:lnSpc>
                <a:spcPts val="5550"/>
              </a:lnSpc>
              <a:buNone/>
            </a:pPr>
            <a:r>
              <a:rPr lang="en-US" sz="4450" dirty="0">
                <a:solidFill>
                  <a:srgbClr val="403011"/>
                </a:solidFill>
                <a:latin typeface="Brygada 1918 Semi Bold" pitchFamily="34" charset="0"/>
                <a:ea typeface="Brygada 1918 Semi Bold" pitchFamily="34" charset="-122"/>
                <a:cs typeface="Brygada 1918 Semi Bold" pitchFamily="34" charset="-120"/>
              </a:rPr>
              <a:t>Why Sharing is Non-Negotiable</a:t>
            </a:r>
            <a:endParaRPr lang="en-US" sz="4450" dirty="0"/>
          </a:p>
        </p:txBody>
      </p:sp>
      <p:pic>
        <p:nvPicPr>
          <p:cNvPr id="3" name="Image 0" descr="preencoded.png"/>
          <p:cNvPicPr>
            <a:picLocks noChangeAspect="1"/>
          </p:cNvPicPr>
          <p:nvPr/>
        </p:nvPicPr>
        <p:blipFill>
          <a:blip r:embed="rId3"/>
          <a:stretch>
            <a:fillRect/>
          </a:stretch>
        </p:blipFill>
        <p:spPr>
          <a:xfrm>
            <a:off x="793790" y="2844641"/>
            <a:ext cx="680442" cy="680442"/>
          </a:xfrm>
          <a:prstGeom prst="rect">
            <a:avLst/>
          </a:prstGeom>
        </p:spPr>
      </p:pic>
      <p:sp>
        <p:nvSpPr>
          <p:cNvPr id="4" name="Text 1"/>
          <p:cNvSpPr/>
          <p:nvPr/>
        </p:nvSpPr>
        <p:spPr>
          <a:xfrm>
            <a:off x="793790" y="3808571"/>
            <a:ext cx="4149328" cy="425291"/>
          </a:xfrm>
          <a:prstGeom prst="rect">
            <a:avLst/>
          </a:prstGeom>
          <a:noFill/>
          <a:ln/>
        </p:spPr>
        <p:txBody>
          <a:bodyPr wrap="none" lIns="0" tIns="0" rIns="0" bIns="0" rtlCol="0" anchor="t"/>
          <a:lstStyle/>
          <a:p>
            <a:pPr marL="0" indent="0" algn="l">
              <a:lnSpc>
                <a:spcPts val="3300"/>
              </a:lnSpc>
              <a:buNone/>
            </a:pPr>
            <a:r>
              <a:rPr lang="en-US" sz="2650" dirty="0">
                <a:solidFill>
                  <a:srgbClr val="403011"/>
                </a:solidFill>
                <a:latin typeface="Brygada 1918 Semi Bold" pitchFamily="34" charset="0"/>
                <a:ea typeface="Brygada 1918 Semi Bold" pitchFamily="34" charset="-122"/>
                <a:cs typeface="Brygada 1918 Semi Bold" pitchFamily="34" charset="-120"/>
              </a:rPr>
              <a:t>Compress Detection Time</a:t>
            </a:r>
            <a:endParaRPr lang="en-US" sz="2650" dirty="0"/>
          </a:p>
        </p:txBody>
      </p:sp>
      <p:sp>
        <p:nvSpPr>
          <p:cNvPr id="5" name="Text 2"/>
          <p:cNvSpPr/>
          <p:nvPr/>
        </p:nvSpPr>
        <p:spPr>
          <a:xfrm>
            <a:off x="793790" y="4369951"/>
            <a:ext cx="4158615" cy="2704617"/>
          </a:xfrm>
          <a:prstGeom prst="rect">
            <a:avLst/>
          </a:prstGeom>
          <a:noFill/>
          <a:ln/>
        </p:spPr>
        <p:txBody>
          <a:bodyPr wrap="square" lIns="0" tIns="0" rIns="0" bIns="0" rtlCol="0" anchor="t"/>
          <a:lstStyle/>
          <a:p>
            <a:pPr marL="0" indent="0" algn="l">
              <a:lnSpc>
                <a:spcPts val="2850"/>
              </a:lnSpc>
              <a:buNone/>
            </a:pPr>
            <a:r>
              <a:rPr lang="en-US" sz="1750" dirty="0">
                <a:solidFill>
                  <a:srgbClr val="403011"/>
                </a:solidFill>
                <a:latin typeface="Brygada 1918" pitchFamily="34" charset="0"/>
                <a:ea typeface="Brygada 1918" pitchFamily="34" charset="-122"/>
                <a:cs typeface="Brygada 1918" pitchFamily="34" charset="-120"/>
              </a:rPr>
              <a:t>Organizations using threat intel sharing see </a:t>
            </a:r>
            <a:r>
              <a:rPr lang="en-US" sz="1750" b="1" dirty="0">
                <a:solidFill>
                  <a:srgbClr val="403011"/>
                </a:solidFill>
                <a:latin typeface="Brygada 1918" pitchFamily="34" charset="0"/>
                <a:ea typeface="Brygada 1918" pitchFamily="34" charset="-122"/>
                <a:cs typeface="Brygada 1918" pitchFamily="34" charset="-120"/>
              </a:rPr>
              <a:t>40% reduction in detection time</a:t>
            </a:r>
            <a:r>
              <a:rPr lang="en-US" sz="1750" dirty="0">
                <a:solidFill>
                  <a:srgbClr val="403011"/>
                </a:solidFill>
                <a:latin typeface="Brygada 1918" pitchFamily="34" charset="0"/>
                <a:ea typeface="Brygada 1918" pitchFamily="34" charset="-122"/>
                <a:cs typeface="Brygada 1918" pitchFamily="34" charset="-120"/>
              </a:rPr>
              <a:t> and </a:t>
            </a:r>
            <a:r>
              <a:rPr lang="en-US" sz="1750" b="1" dirty="0">
                <a:solidFill>
                  <a:srgbClr val="403011"/>
                </a:solidFill>
                <a:latin typeface="Brygada 1918" pitchFamily="34" charset="0"/>
                <a:ea typeface="Brygada 1918" pitchFamily="34" charset="-122"/>
                <a:cs typeface="Brygada 1918" pitchFamily="34" charset="-120"/>
              </a:rPr>
              <a:t>45% reduction in response time</a:t>
            </a:r>
            <a:r>
              <a:rPr lang="en-US" sz="1750" dirty="0">
                <a:solidFill>
                  <a:srgbClr val="403011"/>
                </a:solidFill>
                <a:latin typeface="Brygada 1918" pitchFamily="34" charset="0"/>
                <a:ea typeface="Brygada 1918" pitchFamily="34" charset="-122"/>
                <a:cs typeface="Brygada 1918" pitchFamily="34" charset="-120"/>
              </a:rPr>
              <a:t>. </a:t>
            </a:r>
          </a:p>
          <a:p>
            <a:pPr marL="285750" indent="-285750" algn="l">
              <a:lnSpc>
                <a:spcPts val="2850"/>
              </a:lnSpc>
              <a:buFont typeface="Wingdings" panose="05000000000000000000" pitchFamily="2" charset="2"/>
              <a:buChar char="q"/>
            </a:pPr>
            <a:r>
              <a:rPr lang="en-US" sz="1750" dirty="0">
                <a:solidFill>
                  <a:srgbClr val="403011"/>
                </a:solidFill>
                <a:latin typeface="Brygada 1918" pitchFamily="34" charset="0"/>
                <a:ea typeface="Brygada 1918" pitchFamily="34" charset="-122"/>
                <a:cs typeface="Brygada 1918" pitchFamily="34" charset="-120"/>
              </a:rPr>
              <a:t>When Organization A detects a new IOC today, Organization B can deploy defenses within minutes.</a:t>
            </a:r>
            <a:endParaRPr lang="en-US" sz="1750" dirty="0"/>
          </a:p>
        </p:txBody>
      </p:sp>
      <p:pic>
        <p:nvPicPr>
          <p:cNvPr id="6" name="Image 1" descr="preencoded.png"/>
          <p:cNvPicPr>
            <a:picLocks noChangeAspect="1"/>
          </p:cNvPicPr>
          <p:nvPr/>
        </p:nvPicPr>
        <p:blipFill>
          <a:blip r:embed="rId4"/>
          <a:stretch>
            <a:fillRect/>
          </a:stretch>
        </p:blipFill>
        <p:spPr>
          <a:xfrm>
            <a:off x="5235893" y="2844641"/>
            <a:ext cx="680442" cy="680442"/>
          </a:xfrm>
          <a:prstGeom prst="rect">
            <a:avLst/>
          </a:prstGeom>
        </p:spPr>
      </p:pic>
      <p:sp>
        <p:nvSpPr>
          <p:cNvPr id="7" name="Text 3"/>
          <p:cNvSpPr/>
          <p:nvPr/>
        </p:nvSpPr>
        <p:spPr>
          <a:xfrm>
            <a:off x="5235893" y="3808571"/>
            <a:ext cx="3840123" cy="425291"/>
          </a:xfrm>
          <a:prstGeom prst="rect">
            <a:avLst/>
          </a:prstGeom>
          <a:noFill/>
          <a:ln/>
        </p:spPr>
        <p:txBody>
          <a:bodyPr wrap="none" lIns="0" tIns="0" rIns="0" bIns="0" rtlCol="0" anchor="t"/>
          <a:lstStyle/>
          <a:p>
            <a:pPr marL="0" indent="0" algn="l">
              <a:lnSpc>
                <a:spcPts val="3300"/>
              </a:lnSpc>
              <a:buNone/>
            </a:pPr>
            <a:r>
              <a:rPr lang="en-US" sz="2650" dirty="0">
                <a:solidFill>
                  <a:srgbClr val="403011"/>
                </a:solidFill>
                <a:latin typeface="Brygada 1918 Semi Bold" pitchFamily="34" charset="0"/>
                <a:ea typeface="Brygada 1918 Semi Bold" pitchFamily="34" charset="-122"/>
                <a:cs typeface="Brygada 1918 Semi Bold" pitchFamily="34" charset="-120"/>
              </a:rPr>
              <a:t>Build the Bigger Picture</a:t>
            </a:r>
            <a:endParaRPr lang="en-US" sz="2650" dirty="0"/>
          </a:p>
        </p:txBody>
      </p:sp>
      <p:sp>
        <p:nvSpPr>
          <p:cNvPr id="8" name="Text 4"/>
          <p:cNvSpPr/>
          <p:nvPr/>
        </p:nvSpPr>
        <p:spPr>
          <a:xfrm>
            <a:off x="5235893" y="4369951"/>
            <a:ext cx="4158615" cy="2177415"/>
          </a:xfrm>
          <a:prstGeom prst="rect">
            <a:avLst/>
          </a:prstGeom>
          <a:noFill/>
          <a:ln/>
        </p:spPr>
        <p:txBody>
          <a:bodyPr wrap="square" lIns="0" tIns="0" rIns="0" bIns="0" rtlCol="0" anchor="t"/>
          <a:lstStyle/>
          <a:p>
            <a:pPr marL="0" indent="0" algn="l">
              <a:lnSpc>
                <a:spcPts val="2850"/>
              </a:lnSpc>
              <a:buNone/>
            </a:pPr>
            <a:r>
              <a:rPr lang="en-US" sz="1750" dirty="0">
                <a:solidFill>
                  <a:srgbClr val="403011"/>
                </a:solidFill>
                <a:latin typeface="Brygada 1918" pitchFamily="34" charset="0"/>
                <a:ea typeface="Brygada 1918" pitchFamily="34" charset="-122"/>
                <a:cs typeface="Brygada 1918" pitchFamily="34" charset="-120"/>
              </a:rPr>
              <a:t>An isolated IOC is a puzzle piece without the box. </a:t>
            </a:r>
          </a:p>
          <a:p>
            <a:pPr marL="285750" indent="-285750" algn="l">
              <a:lnSpc>
                <a:spcPts val="2850"/>
              </a:lnSpc>
              <a:buFont typeface="Wingdings" panose="05000000000000000000" pitchFamily="2" charset="2"/>
              <a:buChar char="q"/>
            </a:pPr>
            <a:r>
              <a:rPr lang="en-US" sz="1750" dirty="0">
                <a:solidFill>
                  <a:srgbClr val="403011"/>
                </a:solidFill>
                <a:latin typeface="Brygada 1918" pitchFamily="34" charset="0"/>
                <a:ea typeface="Brygada 1918" pitchFamily="34" charset="-122"/>
                <a:cs typeface="Brygada 1918" pitchFamily="34" charset="-120"/>
              </a:rPr>
              <a:t>By aggregating indicators across organizations, patterns emerge revealing campaigns, TTPs, and even attribution to threat actors.</a:t>
            </a:r>
            <a:endParaRPr lang="en-US" sz="1750" dirty="0"/>
          </a:p>
        </p:txBody>
      </p:sp>
      <p:pic>
        <p:nvPicPr>
          <p:cNvPr id="9" name="Image 2" descr="preencoded.png"/>
          <p:cNvPicPr>
            <a:picLocks noChangeAspect="1"/>
          </p:cNvPicPr>
          <p:nvPr/>
        </p:nvPicPr>
        <p:blipFill>
          <a:blip r:embed="rId5"/>
          <a:stretch>
            <a:fillRect/>
          </a:stretch>
        </p:blipFill>
        <p:spPr>
          <a:xfrm>
            <a:off x="9677995" y="2844641"/>
            <a:ext cx="680442" cy="680442"/>
          </a:xfrm>
          <a:prstGeom prst="rect">
            <a:avLst/>
          </a:prstGeom>
        </p:spPr>
      </p:pic>
      <p:sp>
        <p:nvSpPr>
          <p:cNvPr id="10" name="Text 5"/>
          <p:cNvSpPr/>
          <p:nvPr/>
        </p:nvSpPr>
        <p:spPr>
          <a:xfrm>
            <a:off x="9677995" y="3808571"/>
            <a:ext cx="3402330" cy="425291"/>
          </a:xfrm>
          <a:prstGeom prst="rect">
            <a:avLst/>
          </a:prstGeom>
          <a:noFill/>
          <a:ln/>
        </p:spPr>
        <p:txBody>
          <a:bodyPr wrap="none" lIns="0" tIns="0" rIns="0" bIns="0" rtlCol="0" anchor="t"/>
          <a:lstStyle/>
          <a:p>
            <a:pPr marL="0" indent="0" algn="l">
              <a:lnSpc>
                <a:spcPts val="3300"/>
              </a:lnSpc>
              <a:buNone/>
            </a:pPr>
            <a:r>
              <a:rPr lang="en-US" sz="2650" dirty="0">
                <a:solidFill>
                  <a:srgbClr val="403011"/>
                </a:solidFill>
                <a:latin typeface="Brygada 1918 Semi Bold" pitchFamily="34" charset="0"/>
                <a:ea typeface="Brygada 1918 Semi Bold" pitchFamily="34" charset="-122"/>
                <a:cs typeface="Brygada 1918 Semi Bold" pitchFamily="34" charset="-120"/>
              </a:rPr>
              <a:t>Multiply Resources</a:t>
            </a:r>
            <a:endParaRPr lang="en-US" sz="2650" dirty="0"/>
          </a:p>
        </p:txBody>
      </p:sp>
      <p:sp>
        <p:nvSpPr>
          <p:cNvPr id="11" name="Text 6"/>
          <p:cNvSpPr/>
          <p:nvPr/>
        </p:nvSpPr>
        <p:spPr>
          <a:xfrm>
            <a:off x="9677995" y="4369951"/>
            <a:ext cx="4158615" cy="1814513"/>
          </a:xfrm>
          <a:prstGeom prst="rect">
            <a:avLst/>
          </a:prstGeom>
          <a:noFill/>
          <a:ln/>
        </p:spPr>
        <p:txBody>
          <a:bodyPr wrap="square" lIns="0" tIns="0" rIns="0" bIns="0" rtlCol="0" anchor="t"/>
          <a:lstStyle/>
          <a:p>
            <a:pPr marL="0" indent="0" algn="l">
              <a:lnSpc>
                <a:spcPts val="2850"/>
              </a:lnSpc>
              <a:buNone/>
            </a:pPr>
            <a:r>
              <a:rPr lang="en-US" sz="1750" dirty="0">
                <a:solidFill>
                  <a:srgbClr val="403011"/>
                </a:solidFill>
                <a:latin typeface="Brygada 1918" pitchFamily="34" charset="0"/>
                <a:ea typeface="Brygada 1918" pitchFamily="34" charset="-122"/>
                <a:cs typeface="Brygada 1918" pitchFamily="34" charset="-120"/>
              </a:rPr>
              <a:t>Why should 100 security teams each analyze the same malware? </a:t>
            </a:r>
          </a:p>
          <a:p>
            <a:pPr marL="285750" indent="-285750" algn="l">
              <a:lnSpc>
                <a:spcPts val="2850"/>
              </a:lnSpc>
              <a:buFont typeface="Wingdings" panose="05000000000000000000" pitchFamily="2" charset="2"/>
              <a:buChar char="q"/>
            </a:pPr>
            <a:r>
              <a:rPr lang="en-US" sz="1750" dirty="0">
                <a:solidFill>
                  <a:srgbClr val="403011"/>
                </a:solidFill>
                <a:latin typeface="Brygada 1918" pitchFamily="34" charset="0"/>
                <a:ea typeface="Brygada 1918" pitchFamily="34" charset="-122"/>
                <a:cs typeface="Brygada 1918" pitchFamily="34" charset="-120"/>
              </a:rPr>
              <a:t>Through sharing, we centralize heavy lifting one team's analysis yields industry-wide defensive value.</a:t>
            </a:r>
            <a:endParaRPr lang="en-US" sz="175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2" name="Text 0"/>
          <p:cNvSpPr/>
          <p:nvPr/>
        </p:nvSpPr>
        <p:spPr>
          <a:xfrm>
            <a:off x="722233" y="923330"/>
            <a:ext cx="11201162" cy="644843"/>
          </a:xfrm>
          <a:prstGeom prst="rect">
            <a:avLst/>
          </a:prstGeom>
          <a:noFill/>
          <a:ln/>
        </p:spPr>
        <p:txBody>
          <a:bodyPr wrap="none" lIns="0" tIns="0" rIns="0" bIns="0" rtlCol="0" anchor="t"/>
          <a:lstStyle/>
          <a:p>
            <a:pPr marL="0" indent="0" algn="l">
              <a:lnSpc>
                <a:spcPts val="5050"/>
              </a:lnSpc>
              <a:buNone/>
            </a:pPr>
            <a:r>
              <a:rPr lang="en-US" sz="4050" dirty="0">
                <a:solidFill>
                  <a:srgbClr val="403011"/>
                </a:solidFill>
                <a:latin typeface="Brygada 1918 Semi Bold" pitchFamily="34" charset="0"/>
                <a:ea typeface="Brygada 1918 Semi Bold" pitchFamily="34" charset="-122"/>
                <a:cs typeface="Brygada 1918 Semi Bold" pitchFamily="34" charset="-120"/>
              </a:rPr>
              <a:t>Real-World Impact: CTI Sharing Saves the Day</a:t>
            </a:r>
            <a:endParaRPr lang="en-US" sz="4050" dirty="0"/>
          </a:p>
        </p:txBody>
      </p:sp>
      <p:sp>
        <p:nvSpPr>
          <p:cNvPr id="3" name="Shape 1"/>
          <p:cNvSpPr/>
          <p:nvPr/>
        </p:nvSpPr>
        <p:spPr>
          <a:xfrm>
            <a:off x="7303770" y="1980843"/>
            <a:ext cx="22860" cy="5325428"/>
          </a:xfrm>
          <a:prstGeom prst="roundRect">
            <a:avLst>
              <a:gd name="adj" fmla="val 1354204"/>
            </a:avLst>
          </a:prstGeom>
          <a:solidFill>
            <a:srgbClr val="000000">
              <a:alpha val="8000"/>
            </a:srgbClr>
          </a:solidFill>
          <a:ln/>
        </p:spPr>
        <p:txBody>
          <a:bodyPr/>
          <a:lstStyle/>
          <a:p>
            <a:endParaRPr lang="en-US"/>
          </a:p>
        </p:txBody>
      </p:sp>
      <p:sp>
        <p:nvSpPr>
          <p:cNvPr id="4" name="Shape 2"/>
          <p:cNvSpPr/>
          <p:nvPr/>
        </p:nvSpPr>
        <p:spPr>
          <a:xfrm>
            <a:off x="6486763" y="2201585"/>
            <a:ext cx="619125" cy="22860"/>
          </a:xfrm>
          <a:prstGeom prst="roundRect">
            <a:avLst>
              <a:gd name="adj" fmla="val 1354204"/>
            </a:avLst>
          </a:prstGeom>
          <a:solidFill>
            <a:srgbClr val="7B8554"/>
          </a:solidFill>
          <a:ln/>
        </p:spPr>
        <p:txBody>
          <a:bodyPr/>
          <a:lstStyle/>
          <a:p>
            <a:endParaRPr lang="en-US"/>
          </a:p>
        </p:txBody>
      </p:sp>
      <p:sp>
        <p:nvSpPr>
          <p:cNvPr id="5" name="Shape 3"/>
          <p:cNvSpPr/>
          <p:nvPr/>
        </p:nvSpPr>
        <p:spPr>
          <a:xfrm>
            <a:off x="7083028" y="1980843"/>
            <a:ext cx="464344" cy="464344"/>
          </a:xfrm>
          <a:prstGeom prst="roundRect">
            <a:avLst>
              <a:gd name="adj" fmla="val 66668"/>
            </a:avLst>
          </a:prstGeom>
          <a:solidFill>
            <a:srgbClr val="626C3B"/>
          </a:solidFill>
          <a:ln w="7620">
            <a:solidFill>
              <a:srgbClr val="7B8554"/>
            </a:solidFill>
            <a:prstDash val="solid"/>
          </a:ln>
        </p:spPr>
        <p:txBody>
          <a:bodyPr/>
          <a:lstStyle/>
          <a:p>
            <a:endParaRPr lang="en-US"/>
          </a:p>
        </p:txBody>
      </p:sp>
      <p:sp>
        <p:nvSpPr>
          <p:cNvPr id="6" name="Text 4"/>
          <p:cNvSpPr/>
          <p:nvPr/>
        </p:nvSpPr>
        <p:spPr>
          <a:xfrm>
            <a:off x="7160419" y="2019538"/>
            <a:ext cx="309562" cy="386953"/>
          </a:xfrm>
          <a:prstGeom prst="rect">
            <a:avLst/>
          </a:prstGeom>
          <a:noFill/>
          <a:ln/>
        </p:spPr>
        <p:txBody>
          <a:bodyPr wrap="none" lIns="0" tIns="0" rIns="0" bIns="0" rtlCol="0" anchor="t"/>
          <a:lstStyle/>
          <a:p>
            <a:pPr marL="0" indent="0" algn="ctr">
              <a:lnSpc>
                <a:spcPts val="2400"/>
              </a:lnSpc>
              <a:buNone/>
            </a:pPr>
            <a:r>
              <a:rPr lang="en-US" sz="2400" dirty="0">
                <a:solidFill>
                  <a:srgbClr val="FFFFFF"/>
                </a:solidFill>
                <a:latin typeface="Brygada 1918 Semi Bold" pitchFamily="34" charset="0"/>
                <a:ea typeface="Brygada 1918 Semi Bold" pitchFamily="34" charset="-122"/>
                <a:cs typeface="Brygada 1918 Semi Bold" pitchFamily="34" charset="-120"/>
              </a:rPr>
              <a:t>1</a:t>
            </a:r>
            <a:endParaRPr lang="en-US" sz="2400" dirty="0"/>
          </a:p>
        </p:txBody>
      </p:sp>
      <p:sp>
        <p:nvSpPr>
          <p:cNvPr id="7" name="Text 5"/>
          <p:cNvSpPr/>
          <p:nvPr/>
        </p:nvSpPr>
        <p:spPr>
          <a:xfrm>
            <a:off x="2661523" y="2051685"/>
            <a:ext cx="3621881" cy="322421"/>
          </a:xfrm>
          <a:prstGeom prst="rect">
            <a:avLst/>
          </a:prstGeom>
          <a:noFill/>
          <a:ln/>
        </p:spPr>
        <p:txBody>
          <a:bodyPr wrap="none" lIns="0" tIns="0" rIns="0" bIns="0" rtlCol="0" anchor="t"/>
          <a:lstStyle/>
          <a:p>
            <a:pPr marL="0" indent="0" algn="r">
              <a:lnSpc>
                <a:spcPts val="2500"/>
              </a:lnSpc>
              <a:buNone/>
            </a:pPr>
            <a:r>
              <a:rPr lang="en-US" sz="2000" dirty="0">
                <a:solidFill>
                  <a:srgbClr val="403011"/>
                </a:solidFill>
                <a:latin typeface="Brygada 1918 Semi Bold" pitchFamily="34" charset="0"/>
                <a:ea typeface="Brygada 1918 Semi Bold" pitchFamily="34" charset="-122"/>
                <a:cs typeface="Brygada 1918 Semi Bold" pitchFamily="34" charset="-120"/>
              </a:rPr>
              <a:t>2022: Financial Phishing Blitz</a:t>
            </a:r>
            <a:endParaRPr lang="en-US" sz="2000" dirty="0"/>
          </a:p>
        </p:txBody>
      </p:sp>
      <p:sp>
        <p:nvSpPr>
          <p:cNvPr id="8" name="Text 6"/>
          <p:cNvSpPr/>
          <p:nvPr/>
        </p:nvSpPr>
        <p:spPr>
          <a:xfrm>
            <a:off x="722233" y="2497931"/>
            <a:ext cx="5561171" cy="1320165"/>
          </a:xfrm>
          <a:prstGeom prst="rect">
            <a:avLst/>
          </a:prstGeom>
          <a:noFill/>
          <a:ln/>
        </p:spPr>
        <p:txBody>
          <a:bodyPr wrap="square" lIns="0" tIns="0" rIns="0" bIns="0" rtlCol="0" anchor="t"/>
          <a:lstStyle/>
          <a:p>
            <a:pPr marL="0" indent="0" algn="r">
              <a:lnSpc>
                <a:spcPts val="2600"/>
              </a:lnSpc>
              <a:buNone/>
            </a:pPr>
            <a:r>
              <a:rPr lang="en-US" sz="1600" dirty="0">
                <a:solidFill>
                  <a:srgbClr val="403011"/>
                </a:solidFill>
                <a:latin typeface="Brygada 1918" pitchFamily="34" charset="0"/>
                <a:ea typeface="Brygada 1918" pitchFamily="34" charset="-122"/>
                <a:cs typeface="Brygada 1918" pitchFamily="34" charset="-120"/>
              </a:rPr>
              <a:t>One bank identified phishing indicators and shared via FS-ISAC. </a:t>
            </a:r>
            <a:r>
              <a:rPr lang="en-US" sz="1600" b="1" i="1" dirty="0">
                <a:solidFill>
                  <a:srgbClr val="403011"/>
                </a:solidFill>
                <a:latin typeface="Brygada 1918" pitchFamily="34" charset="0"/>
                <a:ea typeface="Brygada 1918" pitchFamily="34" charset="-122"/>
                <a:cs typeface="Brygada 1918" pitchFamily="34" charset="-120"/>
              </a:rPr>
              <a:t>Result: </a:t>
            </a:r>
            <a:r>
              <a:rPr lang="en-US" sz="1600" dirty="0">
                <a:solidFill>
                  <a:srgbClr val="403011"/>
                </a:solidFill>
                <a:latin typeface="Brygada 1918" pitchFamily="34" charset="0"/>
                <a:ea typeface="Brygada 1918" pitchFamily="34" charset="-122"/>
                <a:cs typeface="Brygada 1918" pitchFamily="34" charset="-120"/>
              </a:rPr>
              <a:t>Banks across the country, including Charlotte's banking hub, blocked malicious domains within hours, drastically cutting potential losses.</a:t>
            </a:r>
            <a:endParaRPr lang="en-US" sz="1600" dirty="0"/>
          </a:p>
        </p:txBody>
      </p:sp>
      <p:sp>
        <p:nvSpPr>
          <p:cNvPr id="9" name="Shape 7"/>
          <p:cNvSpPr/>
          <p:nvPr/>
        </p:nvSpPr>
        <p:spPr>
          <a:xfrm>
            <a:off x="7524512" y="3439716"/>
            <a:ext cx="619125" cy="22860"/>
          </a:xfrm>
          <a:prstGeom prst="roundRect">
            <a:avLst>
              <a:gd name="adj" fmla="val 1354204"/>
            </a:avLst>
          </a:prstGeom>
          <a:solidFill>
            <a:srgbClr val="9C9247"/>
          </a:solidFill>
          <a:ln/>
        </p:spPr>
        <p:txBody>
          <a:bodyPr/>
          <a:lstStyle/>
          <a:p>
            <a:endParaRPr lang="en-US"/>
          </a:p>
        </p:txBody>
      </p:sp>
      <p:sp>
        <p:nvSpPr>
          <p:cNvPr id="10" name="Shape 8"/>
          <p:cNvSpPr/>
          <p:nvPr/>
        </p:nvSpPr>
        <p:spPr>
          <a:xfrm>
            <a:off x="7083028" y="3218974"/>
            <a:ext cx="464344" cy="464344"/>
          </a:xfrm>
          <a:prstGeom prst="roundRect">
            <a:avLst>
              <a:gd name="adj" fmla="val 66668"/>
            </a:avLst>
          </a:prstGeom>
          <a:solidFill>
            <a:srgbClr val="83792E"/>
          </a:solidFill>
          <a:ln w="7620">
            <a:solidFill>
              <a:srgbClr val="9C9247"/>
            </a:solidFill>
            <a:prstDash val="solid"/>
          </a:ln>
        </p:spPr>
        <p:txBody>
          <a:bodyPr/>
          <a:lstStyle/>
          <a:p>
            <a:endParaRPr lang="en-US"/>
          </a:p>
        </p:txBody>
      </p:sp>
      <p:sp>
        <p:nvSpPr>
          <p:cNvPr id="11" name="Text 9"/>
          <p:cNvSpPr/>
          <p:nvPr/>
        </p:nvSpPr>
        <p:spPr>
          <a:xfrm>
            <a:off x="7160419" y="3257669"/>
            <a:ext cx="309562" cy="386953"/>
          </a:xfrm>
          <a:prstGeom prst="rect">
            <a:avLst/>
          </a:prstGeom>
          <a:noFill/>
          <a:ln/>
        </p:spPr>
        <p:txBody>
          <a:bodyPr wrap="none" lIns="0" tIns="0" rIns="0" bIns="0" rtlCol="0" anchor="t"/>
          <a:lstStyle/>
          <a:p>
            <a:pPr marL="0" indent="0" algn="ctr">
              <a:lnSpc>
                <a:spcPts val="2400"/>
              </a:lnSpc>
              <a:buNone/>
            </a:pPr>
            <a:r>
              <a:rPr lang="en-US" sz="2400" dirty="0">
                <a:solidFill>
                  <a:srgbClr val="FFFFFF"/>
                </a:solidFill>
                <a:latin typeface="Brygada 1918 Semi Bold" pitchFamily="34" charset="0"/>
                <a:ea typeface="Brygada 1918 Semi Bold" pitchFamily="34" charset="-122"/>
                <a:cs typeface="Brygada 1918 Semi Bold" pitchFamily="34" charset="-120"/>
              </a:rPr>
              <a:t>2</a:t>
            </a:r>
            <a:endParaRPr lang="en-US" sz="2400" dirty="0"/>
          </a:p>
        </p:txBody>
      </p:sp>
      <p:sp>
        <p:nvSpPr>
          <p:cNvPr id="12" name="Text 10"/>
          <p:cNvSpPr/>
          <p:nvPr/>
        </p:nvSpPr>
        <p:spPr>
          <a:xfrm>
            <a:off x="8346996" y="3289816"/>
            <a:ext cx="3613904" cy="322421"/>
          </a:xfrm>
          <a:prstGeom prst="rect">
            <a:avLst/>
          </a:prstGeom>
          <a:noFill/>
          <a:ln/>
        </p:spPr>
        <p:txBody>
          <a:bodyPr wrap="none" lIns="0" tIns="0" rIns="0" bIns="0" rtlCol="0" anchor="t"/>
          <a:lstStyle/>
          <a:p>
            <a:pPr marL="0" indent="0" algn="l">
              <a:lnSpc>
                <a:spcPts val="2500"/>
              </a:lnSpc>
              <a:buNone/>
            </a:pPr>
            <a:r>
              <a:rPr lang="en-US" sz="2000" dirty="0">
                <a:solidFill>
                  <a:srgbClr val="403011"/>
                </a:solidFill>
                <a:latin typeface="Brygada 1918 Semi Bold" pitchFamily="34" charset="0"/>
                <a:ea typeface="Brygada 1918 Semi Bold" pitchFamily="34" charset="-122"/>
                <a:cs typeface="Brygada 1918 Semi Bold" pitchFamily="34" charset="-120"/>
              </a:rPr>
              <a:t>2022: Ukraine Wiper Malware</a:t>
            </a:r>
            <a:endParaRPr lang="en-US" sz="2000" dirty="0"/>
          </a:p>
        </p:txBody>
      </p:sp>
      <p:sp>
        <p:nvSpPr>
          <p:cNvPr id="13" name="Text 11"/>
          <p:cNvSpPr/>
          <p:nvPr/>
        </p:nvSpPr>
        <p:spPr>
          <a:xfrm>
            <a:off x="8346996" y="3736062"/>
            <a:ext cx="5561171" cy="1320165"/>
          </a:xfrm>
          <a:prstGeom prst="rect">
            <a:avLst/>
          </a:prstGeom>
          <a:noFill/>
          <a:ln/>
        </p:spPr>
        <p:txBody>
          <a:bodyPr wrap="square" lIns="0" tIns="0" rIns="0" bIns="0" rtlCol="0" anchor="t"/>
          <a:lstStyle/>
          <a:p>
            <a:pPr marL="0" indent="0" algn="l">
              <a:lnSpc>
                <a:spcPts val="2600"/>
              </a:lnSpc>
              <a:buNone/>
            </a:pPr>
            <a:r>
              <a:rPr lang="en-US" sz="1600" dirty="0">
                <a:solidFill>
                  <a:srgbClr val="403011"/>
                </a:solidFill>
                <a:latin typeface="Brygada 1918" pitchFamily="34" charset="0"/>
                <a:ea typeface="Brygada 1918" pitchFamily="34" charset="-122"/>
                <a:cs typeface="Brygada 1918" pitchFamily="34" charset="-120"/>
              </a:rPr>
              <a:t>Ukrainian victims shared intel on destructive malware (WhisperGate, HermeticWiper). CISA issued urgent advisory. </a:t>
            </a:r>
            <a:r>
              <a:rPr lang="en-US" sz="1600" b="1" i="1" dirty="0">
                <a:solidFill>
                  <a:srgbClr val="403011"/>
                </a:solidFill>
                <a:latin typeface="Brygada 1918" pitchFamily="34" charset="0"/>
                <a:ea typeface="Brygada 1918" pitchFamily="34" charset="-122"/>
                <a:cs typeface="Brygada 1918" pitchFamily="34" charset="-120"/>
              </a:rPr>
              <a:t>Result:</a:t>
            </a:r>
            <a:r>
              <a:rPr lang="en-US" sz="1600" dirty="0">
                <a:solidFill>
                  <a:srgbClr val="403011"/>
                </a:solidFill>
                <a:latin typeface="Brygada 1918" pitchFamily="34" charset="0"/>
                <a:ea typeface="Brygada 1918" pitchFamily="34" charset="-122"/>
                <a:cs typeface="Brygada 1918" pitchFamily="34" charset="-120"/>
              </a:rPr>
              <a:t> Global critical infrastructure fortified defenses before malware could spread.</a:t>
            </a:r>
            <a:endParaRPr lang="en-US" sz="1600" dirty="0"/>
          </a:p>
        </p:txBody>
      </p:sp>
      <p:sp>
        <p:nvSpPr>
          <p:cNvPr id="14" name="Shape 12"/>
          <p:cNvSpPr/>
          <p:nvPr/>
        </p:nvSpPr>
        <p:spPr>
          <a:xfrm>
            <a:off x="6486763" y="4564618"/>
            <a:ext cx="619125" cy="22860"/>
          </a:xfrm>
          <a:prstGeom prst="roundRect">
            <a:avLst>
              <a:gd name="adj" fmla="val 1354204"/>
            </a:avLst>
          </a:prstGeom>
          <a:solidFill>
            <a:srgbClr val="CE9521"/>
          </a:solidFill>
          <a:ln/>
        </p:spPr>
        <p:txBody>
          <a:bodyPr/>
          <a:lstStyle/>
          <a:p>
            <a:endParaRPr lang="en-US"/>
          </a:p>
        </p:txBody>
      </p:sp>
      <p:sp>
        <p:nvSpPr>
          <p:cNvPr id="15" name="Shape 13"/>
          <p:cNvSpPr/>
          <p:nvPr/>
        </p:nvSpPr>
        <p:spPr>
          <a:xfrm>
            <a:off x="7083028" y="4343876"/>
            <a:ext cx="464344" cy="464344"/>
          </a:xfrm>
          <a:prstGeom prst="roundRect">
            <a:avLst>
              <a:gd name="adj" fmla="val 66668"/>
            </a:avLst>
          </a:prstGeom>
          <a:solidFill>
            <a:srgbClr val="E8AF3B"/>
          </a:solidFill>
          <a:ln w="7620">
            <a:solidFill>
              <a:srgbClr val="CE9521"/>
            </a:solidFill>
            <a:prstDash val="solid"/>
          </a:ln>
        </p:spPr>
        <p:txBody>
          <a:bodyPr/>
          <a:lstStyle/>
          <a:p>
            <a:endParaRPr lang="en-US"/>
          </a:p>
        </p:txBody>
      </p:sp>
      <p:sp>
        <p:nvSpPr>
          <p:cNvPr id="16" name="Text 14"/>
          <p:cNvSpPr/>
          <p:nvPr/>
        </p:nvSpPr>
        <p:spPr>
          <a:xfrm>
            <a:off x="7160419" y="4382572"/>
            <a:ext cx="309562" cy="386953"/>
          </a:xfrm>
          <a:prstGeom prst="rect">
            <a:avLst/>
          </a:prstGeom>
          <a:noFill/>
          <a:ln/>
        </p:spPr>
        <p:txBody>
          <a:bodyPr wrap="none" lIns="0" tIns="0" rIns="0" bIns="0" rtlCol="0" anchor="t"/>
          <a:lstStyle/>
          <a:p>
            <a:pPr marL="0" indent="0" algn="ctr">
              <a:lnSpc>
                <a:spcPts val="2400"/>
              </a:lnSpc>
              <a:buNone/>
            </a:pPr>
            <a:r>
              <a:rPr lang="en-US" sz="2400" dirty="0">
                <a:solidFill>
                  <a:srgbClr val="000000"/>
                </a:solidFill>
                <a:latin typeface="Brygada 1918 Semi Bold" pitchFamily="34" charset="0"/>
                <a:ea typeface="Brygada 1918 Semi Bold" pitchFamily="34" charset="-122"/>
                <a:cs typeface="Brygada 1918 Semi Bold" pitchFamily="34" charset="-120"/>
              </a:rPr>
              <a:t>3</a:t>
            </a:r>
            <a:endParaRPr lang="en-US" sz="2400" dirty="0"/>
          </a:p>
        </p:txBody>
      </p:sp>
      <p:sp>
        <p:nvSpPr>
          <p:cNvPr id="17" name="Text 15"/>
          <p:cNvSpPr/>
          <p:nvPr/>
        </p:nvSpPr>
        <p:spPr>
          <a:xfrm>
            <a:off x="3450908" y="4414718"/>
            <a:ext cx="2832497" cy="322421"/>
          </a:xfrm>
          <a:prstGeom prst="rect">
            <a:avLst/>
          </a:prstGeom>
          <a:noFill/>
          <a:ln/>
        </p:spPr>
        <p:txBody>
          <a:bodyPr wrap="none" lIns="0" tIns="0" rIns="0" bIns="0" rtlCol="0" anchor="t"/>
          <a:lstStyle/>
          <a:p>
            <a:pPr marL="0" indent="0" algn="r">
              <a:lnSpc>
                <a:spcPts val="2500"/>
              </a:lnSpc>
              <a:buNone/>
            </a:pPr>
            <a:r>
              <a:rPr lang="en-US" sz="2000" dirty="0">
                <a:solidFill>
                  <a:srgbClr val="403011"/>
                </a:solidFill>
                <a:latin typeface="Brygada 1918 Semi Bold" pitchFamily="34" charset="0"/>
                <a:ea typeface="Brygada 1918 Semi Bold" pitchFamily="34" charset="-122"/>
                <a:cs typeface="Brygada 1918 Semi Bold" pitchFamily="34" charset="-120"/>
              </a:rPr>
              <a:t>2023: MOVEit Zero-Day</a:t>
            </a:r>
            <a:endParaRPr lang="en-US" sz="2000" dirty="0"/>
          </a:p>
        </p:txBody>
      </p:sp>
      <p:sp>
        <p:nvSpPr>
          <p:cNvPr id="18" name="Text 16"/>
          <p:cNvSpPr/>
          <p:nvPr/>
        </p:nvSpPr>
        <p:spPr>
          <a:xfrm>
            <a:off x="722233" y="4860965"/>
            <a:ext cx="5561171" cy="1320165"/>
          </a:xfrm>
          <a:prstGeom prst="rect">
            <a:avLst/>
          </a:prstGeom>
          <a:noFill/>
          <a:ln/>
        </p:spPr>
        <p:txBody>
          <a:bodyPr wrap="square" lIns="0" tIns="0" rIns="0" bIns="0" rtlCol="0" anchor="t"/>
          <a:lstStyle/>
          <a:p>
            <a:pPr marL="0" indent="0" algn="r">
              <a:lnSpc>
                <a:spcPts val="2600"/>
              </a:lnSpc>
              <a:buNone/>
            </a:pPr>
            <a:r>
              <a:rPr lang="en-US" sz="1600" dirty="0">
                <a:solidFill>
                  <a:srgbClr val="403011"/>
                </a:solidFill>
                <a:latin typeface="Brygada 1918" pitchFamily="34" charset="0"/>
                <a:ea typeface="Brygada 1918" pitchFamily="34" charset="-122"/>
                <a:cs typeface="Brygada 1918" pitchFamily="34" charset="-120"/>
              </a:rPr>
              <a:t>Clop ransomware exploited MOVEit vulnerability affecting thousands. CISA, FBI, Microsoft, Mandiant, and CrowdStrike collaborated openly. </a:t>
            </a:r>
            <a:r>
              <a:rPr lang="en-US" sz="1600" b="1" i="1" dirty="0">
                <a:solidFill>
                  <a:srgbClr val="403011"/>
                </a:solidFill>
                <a:latin typeface="Brygada 1918" pitchFamily="34" charset="0"/>
                <a:ea typeface="Brygada 1918" pitchFamily="34" charset="-122"/>
                <a:cs typeface="Brygada 1918" pitchFamily="34" charset="-120"/>
              </a:rPr>
              <a:t>Result:</a:t>
            </a:r>
            <a:r>
              <a:rPr lang="en-US" sz="1600" dirty="0">
                <a:solidFill>
                  <a:srgbClr val="403011"/>
                </a:solidFill>
                <a:latin typeface="Brygada 1918" pitchFamily="34" charset="0"/>
                <a:ea typeface="Brygada 1918" pitchFamily="34" charset="-122"/>
                <a:cs typeface="Brygada 1918" pitchFamily="34" charset="-120"/>
              </a:rPr>
              <a:t> Rapid patching and hunting prevented widespread disaster.</a:t>
            </a:r>
            <a:endParaRPr lang="en-US" sz="1600" dirty="0"/>
          </a:p>
        </p:txBody>
      </p:sp>
      <p:sp>
        <p:nvSpPr>
          <p:cNvPr id="19" name="Shape 17"/>
          <p:cNvSpPr/>
          <p:nvPr/>
        </p:nvSpPr>
        <p:spPr>
          <a:xfrm>
            <a:off x="7524512" y="5689640"/>
            <a:ext cx="619125" cy="22860"/>
          </a:xfrm>
          <a:prstGeom prst="roundRect">
            <a:avLst>
              <a:gd name="adj" fmla="val 1354204"/>
            </a:avLst>
          </a:prstGeom>
          <a:solidFill>
            <a:srgbClr val="B27733"/>
          </a:solidFill>
          <a:ln/>
        </p:spPr>
        <p:txBody>
          <a:bodyPr/>
          <a:lstStyle/>
          <a:p>
            <a:endParaRPr lang="en-US"/>
          </a:p>
        </p:txBody>
      </p:sp>
      <p:sp>
        <p:nvSpPr>
          <p:cNvPr id="20" name="Shape 18"/>
          <p:cNvSpPr/>
          <p:nvPr/>
        </p:nvSpPr>
        <p:spPr>
          <a:xfrm>
            <a:off x="7083028" y="5468898"/>
            <a:ext cx="464344" cy="464344"/>
          </a:xfrm>
          <a:prstGeom prst="roundRect">
            <a:avLst>
              <a:gd name="adj" fmla="val 66668"/>
            </a:avLst>
          </a:prstGeom>
          <a:solidFill>
            <a:srgbClr val="CC914D"/>
          </a:solidFill>
          <a:ln w="7620">
            <a:solidFill>
              <a:srgbClr val="B27733"/>
            </a:solidFill>
            <a:prstDash val="solid"/>
          </a:ln>
        </p:spPr>
        <p:txBody>
          <a:bodyPr/>
          <a:lstStyle/>
          <a:p>
            <a:endParaRPr lang="en-US"/>
          </a:p>
        </p:txBody>
      </p:sp>
      <p:sp>
        <p:nvSpPr>
          <p:cNvPr id="21" name="Text 19"/>
          <p:cNvSpPr/>
          <p:nvPr/>
        </p:nvSpPr>
        <p:spPr>
          <a:xfrm>
            <a:off x="7160419" y="5507593"/>
            <a:ext cx="309562" cy="386953"/>
          </a:xfrm>
          <a:prstGeom prst="rect">
            <a:avLst/>
          </a:prstGeom>
          <a:noFill/>
          <a:ln/>
        </p:spPr>
        <p:txBody>
          <a:bodyPr wrap="none" lIns="0" tIns="0" rIns="0" bIns="0" rtlCol="0" anchor="t"/>
          <a:lstStyle/>
          <a:p>
            <a:pPr marL="0" indent="0" algn="ctr">
              <a:lnSpc>
                <a:spcPts val="2400"/>
              </a:lnSpc>
              <a:buNone/>
            </a:pPr>
            <a:r>
              <a:rPr lang="en-US" sz="2400" dirty="0">
                <a:solidFill>
                  <a:srgbClr val="000000"/>
                </a:solidFill>
                <a:latin typeface="Brygada 1918 Semi Bold" pitchFamily="34" charset="0"/>
                <a:ea typeface="Brygada 1918 Semi Bold" pitchFamily="34" charset="-122"/>
                <a:cs typeface="Brygada 1918 Semi Bold" pitchFamily="34" charset="-120"/>
              </a:rPr>
              <a:t>4</a:t>
            </a:r>
            <a:endParaRPr lang="en-US" sz="2400" dirty="0"/>
          </a:p>
        </p:txBody>
      </p:sp>
      <p:sp>
        <p:nvSpPr>
          <p:cNvPr id="22" name="Text 20"/>
          <p:cNvSpPr/>
          <p:nvPr/>
        </p:nvSpPr>
        <p:spPr>
          <a:xfrm>
            <a:off x="8346996" y="5539740"/>
            <a:ext cx="3460909" cy="322421"/>
          </a:xfrm>
          <a:prstGeom prst="rect">
            <a:avLst/>
          </a:prstGeom>
          <a:noFill/>
          <a:ln/>
        </p:spPr>
        <p:txBody>
          <a:bodyPr wrap="none" lIns="0" tIns="0" rIns="0" bIns="0" rtlCol="0" anchor="t"/>
          <a:lstStyle/>
          <a:p>
            <a:pPr marL="0" indent="0" algn="l">
              <a:lnSpc>
                <a:spcPts val="2500"/>
              </a:lnSpc>
              <a:buNone/>
            </a:pPr>
            <a:r>
              <a:rPr lang="en-US" sz="2000" dirty="0">
                <a:solidFill>
                  <a:srgbClr val="403011"/>
                </a:solidFill>
                <a:latin typeface="Brygada 1918 Semi Bold" pitchFamily="34" charset="0"/>
                <a:ea typeface="Brygada 1918 Semi Bold" pitchFamily="34" charset="-122"/>
                <a:cs typeface="Brygada 1918 Semi Bold" pitchFamily="34" charset="-120"/>
              </a:rPr>
              <a:t>2024: Apex, NC Ransomware</a:t>
            </a:r>
            <a:endParaRPr lang="en-US" sz="2000" dirty="0"/>
          </a:p>
        </p:txBody>
      </p:sp>
      <p:sp>
        <p:nvSpPr>
          <p:cNvPr id="23" name="Text 21"/>
          <p:cNvSpPr/>
          <p:nvPr/>
        </p:nvSpPr>
        <p:spPr>
          <a:xfrm>
            <a:off x="8346996" y="5985986"/>
            <a:ext cx="5561171" cy="1320165"/>
          </a:xfrm>
          <a:prstGeom prst="rect">
            <a:avLst/>
          </a:prstGeom>
          <a:noFill/>
          <a:ln/>
        </p:spPr>
        <p:txBody>
          <a:bodyPr wrap="square" lIns="0" tIns="0" rIns="0" bIns="0" rtlCol="0" anchor="t"/>
          <a:lstStyle/>
          <a:p>
            <a:pPr>
              <a:lnSpc>
                <a:spcPts val="2600"/>
              </a:lnSpc>
            </a:pPr>
            <a:r>
              <a:rPr lang="en-US" sz="1600" dirty="0">
                <a:solidFill>
                  <a:srgbClr val="403011"/>
                </a:solidFill>
                <a:latin typeface="Brygada 1918" pitchFamily="34" charset="0"/>
                <a:ea typeface="Brygada 1918" pitchFamily="34" charset="-122"/>
                <a:cs typeface="Brygada 1918" pitchFamily="34" charset="-120"/>
              </a:rPr>
              <a:t>Town of Apex activated NC Joint Cybersecurity Task Force. </a:t>
            </a:r>
            <a:r>
              <a:rPr lang="en-US" sz="1600" b="1" i="1" dirty="0">
                <a:solidFill>
                  <a:srgbClr val="403011"/>
                </a:solidFill>
                <a:latin typeface="Brygada 1918" pitchFamily="34" charset="0"/>
                <a:ea typeface="Brygada 1918" pitchFamily="34" charset="-122"/>
                <a:cs typeface="Brygada 1918" pitchFamily="34" charset="-120"/>
              </a:rPr>
              <a:t>Result:</a:t>
            </a:r>
            <a:r>
              <a:rPr lang="en-US" sz="1600" dirty="0">
                <a:solidFill>
                  <a:srgbClr val="403011"/>
                </a:solidFill>
                <a:latin typeface="Brygada 1918" pitchFamily="34" charset="0"/>
                <a:ea typeface="Brygada 1918" pitchFamily="34" charset="-122"/>
                <a:cs typeface="Brygada 1918" pitchFamily="34" charset="-120"/>
              </a:rPr>
              <a:t> Within days, adversary was eradicated. Intel shared with municipalities statewide via </a:t>
            </a:r>
            <a:r>
              <a:rPr lang="en-US" sz="1600" i="1" dirty="0">
                <a:solidFill>
                  <a:srgbClr val="403011"/>
                </a:solidFill>
                <a:latin typeface="Brygada 1918" pitchFamily="34" charset="0"/>
                <a:ea typeface="Brygada 1918" pitchFamily="34" charset="-122"/>
                <a:cs typeface="Brygada 1918" pitchFamily="34" charset="-120"/>
              </a:rPr>
              <a:t>Multi State-Information Sharing and Analysis Center (MS-ISAC), </a:t>
            </a:r>
            <a:r>
              <a:rPr lang="en-US" sz="1600" dirty="0">
                <a:solidFill>
                  <a:srgbClr val="403011"/>
                </a:solidFill>
                <a:latin typeface="Brygada 1918" pitchFamily="34" charset="0"/>
                <a:ea typeface="Brygada 1918" pitchFamily="34" charset="-122"/>
                <a:cs typeface="Brygada 1918" pitchFamily="34" charset="-120"/>
              </a:rPr>
              <a:t>turning one town's compromise into every town's lesson. </a:t>
            </a:r>
            <a:endParaRPr lang="en-US" sz="16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Text 0"/>
          <p:cNvSpPr/>
          <p:nvPr/>
        </p:nvSpPr>
        <p:spPr>
          <a:xfrm>
            <a:off x="793790" y="1234440"/>
            <a:ext cx="7489746" cy="708779"/>
          </a:xfrm>
          <a:prstGeom prst="rect">
            <a:avLst/>
          </a:prstGeom>
          <a:noFill/>
          <a:ln/>
        </p:spPr>
        <p:txBody>
          <a:bodyPr wrap="none" lIns="0" tIns="0" rIns="0" bIns="0" rtlCol="0" anchor="t"/>
          <a:lstStyle/>
          <a:p>
            <a:pPr marL="0" indent="0" algn="l">
              <a:lnSpc>
                <a:spcPts val="5550"/>
              </a:lnSpc>
              <a:buNone/>
            </a:pPr>
            <a:r>
              <a:rPr lang="en-US" sz="4450" dirty="0">
                <a:solidFill>
                  <a:srgbClr val="403011"/>
                </a:solidFill>
                <a:latin typeface="Brygada 1918 Semi Bold" pitchFamily="34" charset="0"/>
                <a:ea typeface="Brygada 1918 Semi Bold" pitchFamily="34" charset="-122"/>
                <a:cs typeface="Brygada 1918 Semi Bold" pitchFamily="34" charset="-120"/>
              </a:rPr>
              <a:t>Breaking Down the Barriers</a:t>
            </a:r>
            <a:endParaRPr lang="en-US" sz="4450" dirty="0"/>
          </a:p>
        </p:txBody>
      </p:sp>
      <p:sp>
        <p:nvSpPr>
          <p:cNvPr id="3" name="Text 1"/>
          <p:cNvSpPr/>
          <p:nvPr/>
        </p:nvSpPr>
        <p:spPr>
          <a:xfrm>
            <a:off x="793790" y="2510195"/>
            <a:ext cx="3402330" cy="425291"/>
          </a:xfrm>
          <a:prstGeom prst="rect">
            <a:avLst/>
          </a:prstGeom>
          <a:noFill/>
          <a:ln/>
        </p:spPr>
        <p:txBody>
          <a:bodyPr wrap="none" lIns="0" tIns="0" rIns="0" bIns="0" rtlCol="0" anchor="t"/>
          <a:lstStyle/>
          <a:p>
            <a:pPr marL="0" indent="0" algn="l">
              <a:lnSpc>
                <a:spcPts val="3300"/>
              </a:lnSpc>
              <a:buNone/>
            </a:pPr>
            <a:r>
              <a:rPr lang="en-US" sz="2650" b="1" dirty="0">
                <a:solidFill>
                  <a:srgbClr val="CC914D"/>
                </a:solidFill>
                <a:latin typeface="Brygada 1918 Semi Bold" pitchFamily="34" charset="0"/>
                <a:ea typeface="Brygada 1918 Semi Bold" pitchFamily="34" charset="-122"/>
                <a:cs typeface="Brygada 1918 Semi Bold" pitchFamily="34" charset="-120"/>
              </a:rPr>
              <a:t>Legal &amp; Regulatory</a:t>
            </a:r>
            <a:endParaRPr lang="en-US" sz="2650" b="1" dirty="0"/>
          </a:p>
        </p:txBody>
      </p:sp>
      <p:sp>
        <p:nvSpPr>
          <p:cNvPr id="4" name="Text 2"/>
          <p:cNvSpPr/>
          <p:nvPr/>
        </p:nvSpPr>
        <p:spPr>
          <a:xfrm>
            <a:off x="793790" y="3162300"/>
            <a:ext cx="3933349" cy="725805"/>
          </a:xfrm>
          <a:prstGeom prst="rect">
            <a:avLst/>
          </a:prstGeom>
          <a:noFill/>
          <a:ln/>
        </p:spPr>
        <p:txBody>
          <a:bodyPr wrap="square" lIns="0" tIns="0" rIns="0" bIns="0" rtlCol="0" anchor="t"/>
          <a:lstStyle/>
          <a:p>
            <a:pPr marL="342900" indent="-342900" algn="l">
              <a:lnSpc>
                <a:spcPts val="2850"/>
              </a:lnSpc>
              <a:buSzPct val="100000"/>
              <a:buChar char="•"/>
            </a:pPr>
            <a:r>
              <a:rPr lang="en-US" sz="1750" dirty="0">
                <a:solidFill>
                  <a:srgbClr val="403011"/>
                </a:solidFill>
                <a:latin typeface="Brygada 1918" pitchFamily="34" charset="0"/>
                <a:ea typeface="Brygada 1918" pitchFamily="34" charset="-122"/>
                <a:cs typeface="Brygada 1918" pitchFamily="34" charset="-120"/>
              </a:rPr>
              <a:t>Privacy laws (GDPR, CCPA) limit data sharing</a:t>
            </a:r>
            <a:endParaRPr lang="en-US" sz="1750" dirty="0"/>
          </a:p>
        </p:txBody>
      </p:sp>
      <p:sp>
        <p:nvSpPr>
          <p:cNvPr id="5" name="Text 3"/>
          <p:cNvSpPr/>
          <p:nvPr/>
        </p:nvSpPr>
        <p:spPr>
          <a:xfrm>
            <a:off x="793790" y="3967401"/>
            <a:ext cx="3933349" cy="725805"/>
          </a:xfrm>
          <a:prstGeom prst="rect">
            <a:avLst/>
          </a:prstGeom>
          <a:noFill/>
          <a:ln/>
        </p:spPr>
        <p:txBody>
          <a:bodyPr wrap="square" lIns="0" tIns="0" rIns="0" bIns="0" rtlCol="0" anchor="t"/>
          <a:lstStyle/>
          <a:p>
            <a:pPr marL="342900" indent="-342900" algn="l">
              <a:lnSpc>
                <a:spcPts val="2850"/>
              </a:lnSpc>
              <a:buSzPct val="100000"/>
              <a:buChar char="•"/>
            </a:pPr>
            <a:r>
              <a:rPr lang="en-US" sz="1750" dirty="0">
                <a:solidFill>
                  <a:srgbClr val="403011"/>
                </a:solidFill>
                <a:latin typeface="Brygada 1918" pitchFamily="34" charset="0"/>
                <a:ea typeface="Brygada 1918" pitchFamily="34" charset="-122"/>
                <a:cs typeface="Brygada 1918" pitchFamily="34" charset="-120"/>
              </a:rPr>
              <a:t>Anti-trust concerns among competitors</a:t>
            </a:r>
            <a:endParaRPr lang="en-US" sz="1750" dirty="0"/>
          </a:p>
        </p:txBody>
      </p:sp>
      <p:sp>
        <p:nvSpPr>
          <p:cNvPr id="6" name="Text 4"/>
          <p:cNvSpPr/>
          <p:nvPr/>
        </p:nvSpPr>
        <p:spPr>
          <a:xfrm>
            <a:off x="793790" y="4772501"/>
            <a:ext cx="3933349" cy="725805"/>
          </a:xfrm>
          <a:prstGeom prst="rect">
            <a:avLst/>
          </a:prstGeom>
          <a:noFill/>
          <a:ln/>
        </p:spPr>
        <p:txBody>
          <a:bodyPr wrap="square" lIns="0" tIns="0" rIns="0" bIns="0" rtlCol="0" anchor="t"/>
          <a:lstStyle/>
          <a:p>
            <a:pPr marL="342900" indent="-342900" algn="l">
              <a:lnSpc>
                <a:spcPts val="2850"/>
              </a:lnSpc>
              <a:buSzPct val="100000"/>
              <a:buChar char="•"/>
            </a:pPr>
            <a:r>
              <a:rPr lang="en-US" sz="1750" dirty="0">
                <a:solidFill>
                  <a:srgbClr val="403011"/>
                </a:solidFill>
                <a:latin typeface="Brygada 1918" pitchFamily="34" charset="0"/>
                <a:ea typeface="Brygada 1918" pitchFamily="34" charset="-122"/>
                <a:cs typeface="Brygada 1918" pitchFamily="34" charset="-120"/>
              </a:rPr>
              <a:t>Fear of liability or regulatory backlash</a:t>
            </a:r>
            <a:endParaRPr lang="en-US" sz="1750" dirty="0"/>
          </a:p>
        </p:txBody>
      </p:sp>
      <p:sp>
        <p:nvSpPr>
          <p:cNvPr id="7" name="Text 5"/>
          <p:cNvSpPr/>
          <p:nvPr/>
        </p:nvSpPr>
        <p:spPr>
          <a:xfrm>
            <a:off x="793790" y="5702379"/>
            <a:ext cx="3933349" cy="2038706"/>
          </a:xfrm>
          <a:prstGeom prst="rect">
            <a:avLst/>
          </a:prstGeom>
          <a:noFill/>
          <a:ln/>
        </p:spPr>
        <p:txBody>
          <a:bodyPr wrap="square" lIns="0" tIns="0" rIns="0" bIns="0" rtlCol="0" anchor="t"/>
          <a:lstStyle/>
          <a:p>
            <a:pPr>
              <a:lnSpc>
                <a:spcPts val="2850"/>
              </a:lnSpc>
            </a:pPr>
            <a:r>
              <a:rPr lang="en-US" sz="1750" b="1" dirty="0">
                <a:solidFill>
                  <a:srgbClr val="403011"/>
                </a:solidFill>
                <a:latin typeface="Brygada 1918" pitchFamily="34" charset="0"/>
                <a:ea typeface="Brygada 1918" pitchFamily="34" charset="-122"/>
                <a:cs typeface="Brygada 1918" pitchFamily="34" charset="-120"/>
              </a:rPr>
              <a:t>Solution:</a:t>
            </a:r>
            <a:r>
              <a:rPr lang="en-US" sz="1750" dirty="0">
                <a:solidFill>
                  <a:srgbClr val="403011"/>
                </a:solidFill>
                <a:latin typeface="Brygada 1918" pitchFamily="34" charset="0"/>
                <a:ea typeface="Brygada 1918" pitchFamily="34" charset="-122"/>
                <a:cs typeface="Brygada 1918" pitchFamily="34" charset="-120"/>
              </a:rPr>
              <a:t> Anonymize data, leverage CISA Act protections, encourage entities to report under the Cyber Incident Reporting for Critical Infrastructure Act of 2022 (CIRCIA) </a:t>
            </a:r>
            <a:endParaRPr lang="en-US" sz="1750" dirty="0"/>
          </a:p>
        </p:txBody>
      </p:sp>
      <p:sp>
        <p:nvSpPr>
          <p:cNvPr id="8" name="Text 6"/>
          <p:cNvSpPr/>
          <p:nvPr/>
        </p:nvSpPr>
        <p:spPr>
          <a:xfrm>
            <a:off x="5288161" y="2510195"/>
            <a:ext cx="3402330" cy="425291"/>
          </a:xfrm>
          <a:prstGeom prst="rect">
            <a:avLst/>
          </a:prstGeom>
          <a:noFill/>
          <a:ln/>
        </p:spPr>
        <p:txBody>
          <a:bodyPr wrap="none" lIns="0" tIns="0" rIns="0" bIns="0" rtlCol="0" anchor="t"/>
          <a:lstStyle/>
          <a:p>
            <a:pPr marL="0" indent="0" algn="l">
              <a:lnSpc>
                <a:spcPts val="3300"/>
              </a:lnSpc>
              <a:buNone/>
            </a:pPr>
            <a:r>
              <a:rPr lang="en-US" sz="2650" b="1" dirty="0">
                <a:solidFill>
                  <a:srgbClr val="83792E"/>
                </a:solidFill>
                <a:latin typeface="Brygada 1918 Semi Bold" pitchFamily="34" charset="0"/>
                <a:ea typeface="Brygada 1918 Semi Bold" pitchFamily="34" charset="-122"/>
                <a:cs typeface="Brygada 1918 Semi Bold" pitchFamily="34" charset="-120"/>
              </a:rPr>
              <a:t>Trust &amp; Reliability</a:t>
            </a:r>
            <a:endParaRPr lang="en-US" sz="2650" b="1" dirty="0"/>
          </a:p>
        </p:txBody>
      </p:sp>
      <p:sp>
        <p:nvSpPr>
          <p:cNvPr id="9" name="Text 7"/>
          <p:cNvSpPr/>
          <p:nvPr/>
        </p:nvSpPr>
        <p:spPr>
          <a:xfrm>
            <a:off x="5288161" y="3162300"/>
            <a:ext cx="3933349" cy="362903"/>
          </a:xfrm>
          <a:prstGeom prst="rect">
            <a:avLst/>
          </a:prstGeom>
          <a:noFill/>
          <a:ln/>
        </p:spPr>
        <p:txBody>
          <a:bodyPr wrap="none" lIns="0" tIns="0" rIns="0" bIns="0" rtlCol="0" anchor="t"/>
          <a:lstStyle/>
          <a:p>
            <a:pPr marL="342900" indent="-342900" algn="l">
              <a:lnSpc>
                <a:spcPts val="2850"/>
              </a:lnSpc>
              <a:buSzPct val="100000"/>
              <a:buChar char="•"/>
            </a:pPr>
            <a:r>
              <a:rPr lang="en-US" sz="1750" dirty="0">
                <a:solidFill>
                  <a:srgbClr val="403011"/>
                </a:solidFill>
                <a:latin typeface="Brygada 1918" pitchFamily="34" charset="0"/>
                <a:ea typeface="Brygada 1918" pitchFamily="34" charset="-122"/>
                <a:cs typeface="Brygada 1918" pitchFamily="34" charset="-120"/>
              </a:rPr>
              <a:t>Source credibility concerns</a:t>
            </a:r>
            <a:endParaRPr lang="en-US" sz="1750" dirty="0"/>
          </a:p>
        </p:txBody>
      </p:sp>
      <p:sp>
        <p:nvSpPr>
          <p:cNvPr id="10" name="Text 8"/>
          <p:cNvSpPr/>
          <p:nvPr/>
        </p:nvSpPr>
        <p:spPr>
          <a:xfrm>
            <a:off x="5288161" y="3604498"/>
            <a:ext cx="3933349" cy="362903"/>
          </a:xfrm>
          <a:prstGeom prst="rect">
            <a:avLst/>
          </a:prstGeom>
          <a:noFill/>
          <a:ln/>
        </p:spPr>
        <p:txBody>
          <a:bodyPr wrap="none" lIns="0" tIns="0" rIns="0" bIns="0" rtlCol="0" anchor="t"/>
          <a:lstStyle/>
          <a:p>
            <a:pPr marL="342900" indent="-342900" algn="l">
              <a:lnSpc>
                <a:spcPts val="2850"/>
              </a:lnSpc>
              <a:buSzPct val="100000"/>
              <a:buChar char="•"/>
            </a:pPr>
            <a:r>
              <a:rPr lang="en-US" sz="1750" dirty="0">
                <a:solidFill>
                  <a:srgbClr val="403011"/>
                </a:solidFill>
                <a:latin typeface="Brygada 1918" pitchFamily="34" charset="0"/>
                <a:ea typeface="Brygada 1918" pitchFamily="34" charset="-122"/>
                <a:cs typeface="Brygada 1918" pitchFamily="34" charset="-120"/>
              </a:rPr>
              <a:t>False positive risks</a:t>
            </a:r>
            <a:endParaRPr lang="en-US" sz="1750" dirty="0"/>
          </a:p>
        </p:txBody>
      </p:sp>
      <p:sp>
        <p:nvSpPr>
          <p:cNvPr id="11" name="Text 9"/>
          <p:cNvSpPr/>
          <p:nvPr/>
        </p:nvSpPr>
        <p:spPr>
          <a:xfrm>
            <a:off x="5288161" y="4046696"/>
            <a:ext cx="3933349" cy="362903"/>
          </a:xfrm>
          <a:prstGeom prst="rect">
            <a:avLst/>
          </a:prstGeom>
          <a:noFill/>
          <a:ln/>
        </p:spPr>
        <p:txBody>
          <a:bodyPr wrap="none" lIns="0" tIns="0" rIns="0" bIns="0" rtlCol="0" anchor="t"/>
          <a:lstStyle/>
          <a:p>
            <a:pPr marL="342900" indent="-342900" algn="l">
              <a:lnSpc>
                <a:spcPts val="2850"/>
              </a:lnSpc>
              <a:buSzPct val="100000"/>
              <a:buChar char="•"/>
            </a:pPr>
            <a:r>
              <a:rPr lang="en-US" sz="1750" dirty="0">
                <a:solidFill>
                  <a:srgbClr val="403011"/>
                </a:solidFill>
                <a:latin typeface="Brygada 1918" pitchFamily="34" charset="0"/>
                <a:ea typeface="Brygada 1918" pitchFamily="34" charset="-122"/>
                <a:cs typeface="Brygada 1918" pitchFamily="34" charset="-120"/>
              </a:rPr>
              <a:t>Reputation damage fears</a:t>
            </a:r>
            <a:endParaRPr lang="en-US" sz="1750" dirty="0"/>
          </a:p>
        </p:txBody>
      </p:sp>
      <p:sp>
        <p:nvSpPr>
          <p:cNvPr id="12" name="Text 10"/>
          <p:cNvSpPr/>
          <p:nvPr/>
        </p:nvSpPr>
        <p:spPr>
          <a:xfrm>
            <a:off x="5288161" y="4613672"/>
            <a:ext cx="3933349" cy="1088708"/>
          </a:xfrm>
          <a:prstGeom prst="rect">
            <a:avLst/>
          </a:prstGeom>
          <a:noFill/>
          <a:ln/>
        </p:spPr>
        <p:txBody>
          <a:bodyPr wrap="square" lIns="0" tIns="0" rIns="0" bIns="0" rtlCol="0" anchor="t"/>
          <a:lstStyle/>
          <a:p>
            <a:pPr>
              <a:lnSpc>
                <a:spcPts val="2850"/>
              </a:lnSpc>
            </a:pPr>
            <a:r>
              <a:rPr lang="en-US" sz="1750" b="1" dirty="0">
                <a:solidFill>
                  <a:srgbClr val="403011"/>
                </a:solidFill>
                <a:latin typeface="Brygada 1918" pitchFamily="34" charset="0"/>
                <a:ea typeface="Brygada 1918" pitchFamily="34" charset="-122"/>
                <a:cs typeface="Brygada 1918" pitchFamily="34" charset="-120"/>
              </a:rPr>
              <a:t>Solution:</a:t>
            </a:r>
            <a:r>
              <a:rPr lang="en-US" sz="1750" dirty="0">
                <a:solidFill>
                  <a:srgbClr val="403011"/>
                </a:solidFill>
                <a:latin typeface="Brygada 1918" pitchFamily="34" charset="0"/>
                <a:ea typeface="Brygada 1918" pitchFamily="34" charset="-122"/>
                <a:cs typeface="Brygada 1918" pitchFamily="34" charset="-120"/>
              </a:rPr>
              <a:t> Build vetted communities </a:t>
            </a:r>
            <a:r>
              <a:rPr lang="en-US" dirty="0">
                <a:solidFill>
                  <a:srgbClr val="403011"/>
                </a:solidFill>
                <a:latin typeface="Brygada 1918" pitchFamily="34" charset="0"/>
                <a:ea typeface="Brygada 1918" pitchFamily="34" charset="-122"/>
                <a:cs typeface="Brygada 1918" pitchFamily="34" charset="-120"/>
              </a:rPr>
              <a:t>State-Information Sharing and Analysis Center (ISACs)</a:t>
            </a:r>
            <a:r>
              <a:rPr lang="en-US" sz="1750" dirty="0">
                <a:solidFill>
                  <a:srgbClr val="403011"/>
                </a:solidFill>
                <a:latin typeface="Brygada 1918" pitchFamily="34" charset="0"/>
                <a:ea typeface="Brygada 1918" pitchFamily="34" charset="-122"/>
                <a:cs typeface="Brygada 1918" pitchFamily="34" charset="-120"/>
              </a:rPr>
              <a:t>, use Traffic Light Protocol (TLP), establish formal agreements</a:t>
            </a:r>
            <a:endParaRPr lang="en-US" sz="1750" dirty="0"/>
          </a:p>
        </p:txBody>
      </p:sp>
      <p:sp>
        <p:nvSpPr>
          <p:cNvPr id="13" name="Text 11"/>
          <p:cNvSpPr/>
          <p:nvPr/>
        </p:nvSpPr>
        <p:spPr>
          <a:xfrm>
            <a:off x="9782532" y="2510195"/>
            <a:ext cx="4069199" cy="850583"/>
          </a:xfrm>
          <a:prstGeom prst="rect">
            <a:avLst/>
          </a:prstGeom>
          <a:noFill/>
          <a:ln/>
        </p:spPr>
        <p:txBody>
          <a:bodyPr wrap="square" lIns="0" tIns="0" rIns="0" bIns="0" rtlCol="0" anchor="t"/>
          <a:lstStyle/>
          <a:p>
            <a:pPr marL="0" indent="0" algn="l">
              <a:lnSpc>
                <a:spcPts val="3300"/>
              </a:lnSpc>
              <a:buNone/>
            </a:pPr>
            <a:r>
              <a:rPr lang="en-US" sz="2650" b="1" dirty="0">
                <a:solidFill>
                  <a:srgbClr val="626C3B"/>
                </a:solidFill>
                <a:latin typeface="Brygada 1918 Semi Bold" pitchFamily="34" charset="0"/>
                <a:ea typeface="Brygada 1918 Semi Bold" pitchFamily="34" charset="-122"/>
                <a:cs typeface="Brygada 1918 Semi Bold" pitchFamily="34" charset="-120"/>
              </a:rPr>
              <a:t>Technical Incompatibility</a:t>
            </a:r>
            <a:endParaRPr lang="en-US" sz="2650" b="1" dirty="0"/>
          </a:p>
        </p:txBody>
      </p:sp>
      <p:sp>
        <p:nvSpPr>
          <p:cNvPr id="14" name="Text 12"/>
          <p:cNvSpPr/>
          <p:nvPr/>
        </p:nvSpPr>
        <p:spPr>
          <a:xfrm>
            <a:off x="9782532" y="3587591"/>
            <a:ext cx="4069199" cy="362903"/>
          </a:xfrm>
          <a:prstGeom prst="rect">
            <a:avLst/>
          </a:prstGeom>
          <a:noFill/>
          <a:ln/>
        </p:spPr>
        <p:txBody>
          <a:bodyPr wrap="none" lIns="0" tIns="0" rIns="0" bIns="0" rtlCol="0" anchor="t"/>
          <a:lstStyle/>
          <a:p>
            <a:pPr marL="342900" indent="-342900" algn="l">
              <a:lnSpc>
                <a:spcPts val="2850"/>
              </a:lnSpc>
              <a:buSzPct val="100000"/>
              <a:buChar char="•"/>
            </a:pPr>
            <a:r>
              <a:rPr lang="en-US" sz="1750" dirty="0">
                <a:solidFill>
                  <a:srgbClr val="403011"/>
                </a:solidFill>
                <a:latin typeface="Brygada 1918" pitchFamily="34" charset="0"/>
                <a:ea typeface="Brygada 1918" pitchFamily="34" charset="-122"/>
                <a:cs typeface="Brygada 1918" pitchFamily="34" charset="-120"/>
              </a:rPr>
              <a:t>Different systems and formats</a:t>
            </a:r>
            <a:endParaRPr lang="en-US" sz="1750" dirty="0"/>
          </a:p>
        </p:txBody>
      </p:sp>
      <p:sp>
        <p:nvSpPr>
          <p:cNvPr id="15" name="Text 13"/>
          <p:cNvSpPr/>
          <p:nvPr/>
        </p:nvSpPr>
        <p:spPr>
          <a:xfrm>
            <a:off x="9782532" y="4029789"/>
            <a:ext cx="4069199" cy="362903"/>
          </a:xfrm>
          <a:prstGeom prst="rect">
            <a:avLst/>
          </a:prstGeom>
          <a:noFill/>
          <a:ln/>
        </p:spPr>
        <p:txBody>
          <a:bodyPr wrap="none" lIns="0" tIns="0" rIns="0" bIns="0" rtlCol="0" anchor="t"/>
          <a:lstStyle/>
          <a:p>
            <a:pPr marL="342900" indent="-342900" algn="l">
              <a:lnSpc>
                <a:spcPts val="2850"/>
              </a:lnSpc>
              <a:buSzPct val="100000"/>
              <a:buChar char="•"/>
            </a:pPr>
            <a:r>
              <a:rPr lang="en-US" sz="1750" dirty="0">
                <a:solidFill>
                  <a:srgbClr val="403011"/>
                </a:solidFill>
                <a:latin typeface="Brygada 1918" pitchFamily="34" charset="0"/>
                <a:ea typeface="Brygada 1918" pitchFamily="34" charset="-122"/>
                <a:cs typeface="Brygada 1918" pitchFamily="34" charset="-120"/>
              </a:rPr>
              <a:t>Data silos and manual processes</a:t>
            </a:r>
            <a:endParaRPr lang="en-US" sz="1750" dirty="0"/>
          </a:p>
        </p:txBody>
      </p:sp>
      <p:sp>
        <p:nvSpPr>
          <p:cNvPr id="16" name="Text 14"/>
          <p:cNvSpPr/>
          <p:nvPr/>
        </p:nvSpPr>
        <p:spPr>
          <a:xfrm>
            <a:off x="9782532" y="4471988"/>
            <a:ext cx="4069199" cy="362903"/>
          </a:xfrm>
          <a:prstGeom prst="rect">
            <a:avLst/>
          </a:prstGeom>
          <a:noFill/>
          <a:ln/>
        </p:spPr>
        <p:txBody>
          <a:bodyPr wrap="none" lIns="0" tIns="0" rIns="0" bIns="0" rtlCol="0" anchor="t"/>
          <a:lstStyle/>
          <a:p>
            <a:pPr marL="342900" indent="-342900" algn="l">
              <a:lnSpc>
                <a:spcPts val="2850"/>
              </a:lnSpc>
              <a:buSzPct val="100000"/>
              <a:buChar char="•"/>
            </a:pPr>
            <a:r>
              <a:rPr lang="en-US" sz="1750" dirty="0">
                <a:solidFill>
                  <a:srgbClr val="403011"/>
                </a:solidFill>
                <a:latin typeface="Brygada 1918" pitchFamily="34" charset="0"/>
                <a:ea typeface="Brygada 1918" pitchFamily="34" charset="-122"/>
                <a:cs typeface="Brygada 1918" pitchFamily="34" charset="-120"/>
              </a:rPr>
              <a:t>Inconsistent classifications</a:t>
            </a:r>
            <a:endParaRPr lang="en-US" sz="1750" dirty="0"/>
          </a:p>
        </p:txBody>
      </p:sp>
      <p:sp>
        <p:nvSpPr>
          <p:cNvPr id="17" name="Text 15"/>
          <p:cNvSpPr/>
          <p:nvPr/>
        </p:nvSpPr>
        <p:spPr>
          <a:xfrm>
            <a:off x="9782532" y="5038963"/>
            <a:ext cx="4069199" cy="1088708"/>
          </a:xfrm>
          <a:prstGeom prst="rect">
            <a:avLst/>
          </a:prstGeom>
          <a:noFill/>
          <a:ln/>
        </p:spPr>
        <p:txBody>
          <a:bodyPr wrap="square" lIns="0" tIns="0" rIns="0" bIns="0" rtlCol="0" anchor="t"/>
          <a:lstStyle/>
          <a:p>
            <a:pPr marL="0" indent="0" algn="l">
              <a:lnSpc>
                <a:spcPts val="2850"/>
              </a:lnSpc>
              <a:buNone/>
            </a:pPr>
            <a:r>
              <a:rPr lang="en-US" sz="1750" b="1" dirty="0">
                <a:solidFill>
                  <a:srgbClr val="403011"/>
                </a:solidFill>
                <a:latin typeface="Brygada 1918" pitchFamily="34" charset="0"/>
                <a:ea typeface="Brygada 1918" pitchFamily="34" charset="-122"/>
                <a:cs typeface="Brygada 1918" pitchFamily="34" charset="-120"/>
              </a:rPr>
              <a:t>Solution:</a:t>
            </a:r>
            <a:r>
              <a:rPr lang="en-US" sz="1750" dirty="0">
                <a:solidFill>
                  <a:srgbClr val="403011"/>
                </a:solidFill>
                <a:latin typeface="Brygada 1918" pitchFamily="34" charset="0"/>
                <a:ea typeface="Brygada 1918" pitchFamily="34" charset="-122"/>
                <a:cs typeface="Brygada 1918" pitchFamily="34" charset="-120"/>
              </a:rPr>
              <a:t> Adopt standards (STIX/TAXII), use common frameworks (MITRE ATT&amp;CK)</a:t>
            </a:r>
            <a:endParaRPr lang="en-US" sz="175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8200</TotalTime>
  <Words>4226</Words>
  <Application>Microsoft Office PowerPoint</Application>
  <PresentationFormat>Custom</PresentationFormat>
  <Paragraphs>363</Paragraphs>
  <Slides>16</Slides>
  <Notes>13</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16</vt:i4>
      </vt:variant>
    </vt:vector>
  </HeadingPairs>
  <TitlesOfParts>
    <vt:vector size="27" baseType="lpstr">
      <vt:lpstr>Brygada 1918</vt:lpstr>
      <vt:lpstr>Brygada 1918 </vt:lpstr>
      <vt:lpstr>Aptos</vt:lpstr>
      <vt:lpstr>Brygada 1918 Semi Bold</vt:lpstr>
      <vt:lpstr>Wingdings</vt:lpstr>
      <vt:lpstr>Brygada 1918 Light</vt:lpstr>
      <vt:lpstr>Arial</vt:lpstr>
      <vt:lpstr>Trade Gothic LT Pro</vt:lpstr>
      <vt:lpstr>-apple-system</vt:lpstr>
      <vt:lpstr>Google Sans Text</vt:lpstr>
      <vt:lpstr>Office Theme</vt:lpstr>
      <vt:lpstr>PowerPoint Presentation</vt:lpstr>
      <vt:lpstr>PowerPoint Presentation</vt:lpstr>
      <vt:lpstr>Who am I?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Nancy lopez</dc:creator>
  <cp:lastModifiedBy>Jim Matthews</cp:lastModifiedBy>
  <cp:revision>6</cp:revision>
  <dcterms:created xsi:type="dcterms:W3CDTF">2025-10-15T13:56:57Z</dcterms:created>
  <dcterms:modified xsi:type="dcterms:W3CDTF">2025-11-03T02:05:46Z</dcterms:modified>
</cp:coreProperties>
</file>