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332" r:id="rId3"/>
    <p:sldId id="333" r:id="rId4"/>
    <p:sldId id="258" r:id="rId5"/>
    <p:sldId id="335" r:id="rId6"/>
    <p:sldId id="334" r:id="rId7"/>
    <p:sldId id="336" r:id="rId8"/>
    <p:sldId id="337" r:id="rId9"/>
    <p:sldId id="338" r:id="rId10"/>
    <p:sldId id="339" r:id="rId11"/>
    <p:sldId id="317" r:id="rId12"/>
    <p:sldId id="316" r:id="rId13"/>
    <p:sldId id="318" r:id="rId14"/>
    <p:sldId id="340" r:id="rId15"/>
    <p:sldId id="341" r:id="rId16"/>
    <p:sldId id="342" r:id="rId17"/>
    <p:sldId id="32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711BE2-AC70-0F4B-B28C-0F471845352D}">
          <p14:sldIdLst>
            <p14:sldId id="257"/>
          </p14:sldIdLst>
        </p14:section>
        <p14:section name="Intro" id="{B3AA8103-7A3D-D94B-87F3-07B2AAA89A4A}">
          <p14:sldIdLst>
            <p14:sldId id="332"/>
            <p14:sldId id="333"/>
            <p14:sldId id="258"/>
          </p14:sldIdLst>
        </p14:section>
        <p14:section name="So, now what?" id="{B8A701A4-0709-4346-8946-0E0080B70420}">
          <p14:sldIdLst>
            <p14:sldId id="335"/>
            <p14:sldId id="334"/>
            <p14:sldId id="336"/>
            <p14:sldId id="337"/>
            <p14:sldId id="338"/>
            <p14:sldId id="339"/>
            <p14:sldId id="317"/>
            <p14:sldId id="316"/>
            <p14:sldId id="318"/>
          </p14:sldIdLst>
        </p14:section>
        <p14:section name="Grow" id="{07A1A51F-A307-EF4D-A1D4-56A051481973}">
          <p14:sldIdLst>
            <p14:sldId id="340"/>
            <p14:sldId id="341"/>
            <p14:sldId id="342"/>
          </p14:sldIdLst>
        </p14:section>
        <p14:section name="Questions" id="{1FADF877-9CE8-F440-AB41-52A260A3000A}">
          <p14:sldIdLst>
            <p14:sldId id="32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8493"/>
  </p:normalViewPr>
  <p:slideViewPr>
    <p:cSldViewPr snapToGrid="0" snapToObjects="1">
      <p:cViewPr varScale="1">
        <p:scale>
          <a:sx n="90" d="100"/>
          <a:sy n="90" d="100"/>
        </p:scale>
        <p:origin x="135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Purdy" userId="1ab85f92c8880473" providerId="LiveId" clId="{917F469D-60D4-470A-923C-08776DAFEDA9}"/>
    <pc:docChg chg="undo custSel modSld">
      <pc:chgData name="Thomas Purdy" userId="1ab85f92c8880473" providerId="LiveId" clId="{917F469D-60D4-470A-923C-08776DAFEDA9}" dt="2025-03-09T22:10:55.665" v="2" actId="1076"/>
      <pc:docMkLst>
        <pc:docMk/>
      </pc:docMkLst>
      <pc:sldChg chg="modSp mod">
        <pc:chgData name="Thomas Purdy" userId="1ab85f92c8880473" providerId="LiveId" clId="{917F469D-60D4-470A-923C-08776DAFEDA9}" dt="2025-03-09T22:10:55.665" v="2" actId="1076"/>
        <pc:sldMkLst>
          <pc:docMk/>
          <pc:sldMk cId="1631882456" sldId="326"/>
        </pc:sldMkLst>
        <pc:picChg chg="mod">
          <ac:chgData name="Thomas Purdy" userId="1ab85f92c8880473" providerId="LiveId" clId="{917F469D-60D4-470A-923C-08776DAFEDA9}" dt="2025-03-09T22:10:55.665" v="2" actId="1076"/>
          <ac:picMkLst>
            <pc:docMk/>
            <pc:sldMk cId="1631882456" sldId="326"/>
            <ac:picMk id="2" creationId="{D3D537AF-9A03-4028-BBDD-0501A4DBA4C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DF51FC-322E-674D-990F-AC4261DD0112}" type="datetimeFigureOut">
              <a:rPr lang="en-US" smtClean="0"/>
              <a:t>3/9/2025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C5C61-3D87-1348-8A32-C6483222FFBE}" type="slidenum">
              <a:rPr lang="en-US" smtClean="0"/>
              <a:t>‹#›</a:t>
            </a:fld>
            <a:endParaRPr lang="en-US" dirty="0"/>
          </a:p>
        </p:txBody>
      </p:sp>
    </p:spTree>
    <p:extLst>
      <p:ext uri="{BB962C8B-B14F-4D97-AF65-F5344CB8AC3E}">
        <p14:creationId xmlns:p14="http://schemas.microsoft.com/office/powerpoint/2010/main" val="1910912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1095303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709B1-A25A-A730-542E-44A4DE78C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AE09F-B9EB-A110-EE21-F8BE1C7D0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BDDBD3-2871-E389-AA2D-A08A728CF2B0}"/>
              </a:ext>
            </a:extLst>
          </p:cNvPr>
          <p:cNvSpPr>
            <a:spLocks noGrp="1"/>
          </p:cNvSpPr>
          <p:nvPr>
            <p:ph type="body" idx="1"/>
          </p:nvPr>
        </p:nvSpPr>
        <p:spPr/>
        <p:txBody>
          <a:bodyPr/>
          <a:lstStyle/>
          <a:p>
            <a:r>
              <a:rPr lang="en-US" dirty="0"/>
              <a:t>https://www.pcgamer.com/helldivers-2-xp-farm/</a:t>
            </a:r>
          </a:p>
        </p:txBody>
      </p:sp>
      <p:sp>
        <p:nvSpPr>
          <p:cNvPr id="4" name="Slide Number Placeholder 3">
            <a:extLst>
              <a:ext uri="{FF2B5EF4-FFF2-40B4-BE49-F238E27FC236}">
                <a16:creationId xmlns:a16="http://schemas.microsoft.com/office/drawing/2014/main" id="{1C9E9792-8048-E4E5-1D18-61C02FF6C6A3}"/>
              </a:ext>
            </a:extLst>
          </p:cNvPr>
          <p:cNvSpPr>
            <a:spLocks noGrp="1"/>
          </p:cNvSpPr>
          <p:nvPr>
            <p:ph type="sldNum" sz="quarter" idx="10"/>
          </p:nvPr>
        </p:nvSpPr>
        <p:spPr/>
        <p:txBody>
          <a:bodyPr/>
          <a:lstStyle/>
          <a:p>
            <a:fld id="{A9EC5C61-3D87-1348-8A32-C6483222FFBE}" type="slidenum">
              <a:rPr lang="en-US" smtClean="0"/>
              <a:t>10</a:t>
            </a:fld>
            <a:endParaRPr lang="en-US" dirty="0"/>
          </a:p>
        </p:txBody>
      </p:sp>
    </p:spTree>
    <p:extLst>
      <p:ext uri="{BB962C8B-B14F-4D97-AF65-F5344CB8AC3E}">
        <p14:creationId xmlns:p14="http://schemas.microsoft.com/office/powerpoint/2010/main" val="16882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EC5C61-3D87-1348-8A32-C6483222FFBE}" type="slidenum">
              <a:rPr lang="en-US" smtClean="0"/>
              <a:t>11</a:t>
            </a:fld>
            <a:endParaRPr lang="en-US" dirty="0"/>
          </a:p>
        </p:txBody>
      </p:sp>
    </p:spTree>
    <p:extLst>
      <p:ext uri="{BB962C8B-B14F-4D97-AF65-F5344CB8AC3E}">
        <p14:creationId xmlns:p14="http://schemas.microsoft.com/office/powerpoint/2010/main" val="1657892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EC5C61-3D87-1348-8A32-C6483222FFBE}" type="slidenum">
              <a:rPr lang="en-US" smtClean="0"/>
              <a:t>12</a:t>
            </a:fld>
            <a:endParaRPr lang="en-US" dirty="0"/>
          </a:p>
        </p:txBody>
      </p:sp>
    </p:spTree>
    <p:extLst>
      <p:ext uri="{BB962C8B-B14F-4D97-AF65-F5344CB8AC3E}">
        <p14:creationId xmlns:p14="http://schemas.microsoft.com/office/powerpoint/2010/main" val="131169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EC5C61-3D87-1348-8A32-C6483222FFBE}" type="slidenum">
              <a:rPr lang="en-US" smtClean="0"/>
              <a:t>13</a:t>
            </a:fld>
            <a:endParaRPr lang="en-US" dirty="0"/>
          </a:p>
        </p:txBody>
      </p:sp>
    </p:spTree>
    <p:extLst>
      <p:ext uri="{BB962C8B-B14F-4D97-AF65-F5344CB8AC3E}">
        <p14:creationId xmlns:p14="http://schemas.microsoft.com/office/powerpoint/2010/main" val="2392567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7E7FE-94ED-C714-1FF0-28104C8F5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BD940-32AF-2351-79AA-D8878C4E2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9BA3B-1F21-6FDA-39FE-78ABE713C63F}"/>
              </a:ext>
            </a:extLst>
          </p:cNvPr>
          <p:cNvSpPr>
            <a:spLocks noGrp="1"/>
          </p:cNvSpPr>
          <p:nvPr>
            <p:ph type="body" idx="1"/>
          </p:nvPr>
        </p:nvSpPr>
        <p:spPr/>
        <p:txBody>
          <a:bodyPr/>
          <a:lstStyle/>
          <a:p>
            <a:r>
              <a:rPr lang="en-US" dirty="0"/>
              <a:t>https://www.pcgamer.com/helldivers-2-xp-farm/</a:t>
            </a:r>
          </a:p>
        </p:txBody>
      </p:sp>
      <p:sp>
        <p:nvSpPr>
          <p:cNvPr id="4" name="Slide Number Placeholder 3">
            <a:extLst>
              <a:ext uri="{FF2B5EF4-FFF2-40B4-BE49-F238E27FC236}">
                <a16:creationId xmlns:a16="http://schemas.microsoft.com/office/drawing/2014/main" id="{F80261FA-3445-CC65-8DAE-9369DB28253A}"/>
              </a:ext>
            </a:extLst>
          </p:cNvPr>
          <p:cNvSpPr>
            <a:spLocks noGrp="1"/>
          </p:cNvSpPr>
          <p:nvPr>
            <p:ph type="sldNum" sz="quarter" idx="10"/>
          </p:nvPr>
        </p:nvSpPr>
        <p:spPr/>
        <p:txBody>
          <a:bodyPr/>
          <a:lstStyle/>
          <a:p>
            <a:fld id="{A9EC5C61-3D87-1348-8A32-C6483222FFBE}" type="slidenum">
              <a:rPr lang="en-US" smtClean="0"/>
              <a:t>14</a:t>
            </a:fld>
            <a:endParaRPr lang="en-US" dirty="0"/>
          </a:p>
        </p:txBody>
      </p:sp>
    </p:spTree>
    <p:extLst>
      <p:ext uri="{BB962C8B-B14F-4D97-AF65-F5344CB8AC3E}">
        <p14:creationId xmlns:p14="http://schemas.microsoft.com/office/powerpoint/2010/main" val="1321399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535D3-C54B-D509-833C-D2203949A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58346-EA63-A0D9-D616-8FD343F58A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0CEA6-C60A-D792-FBBB-3CA9B6934508}"/>
              </a:ext>
            </a:extLst>
          </p:cNvPr>
          <p:cNvSpPr>
            <a:spLocks noGrp="1"/>
          </p:cNvSpPr>
          <p:nvPr>
            <p:ph type="body" idx="1"/>
          </p:nvPr>
        </p:nvSpPr>
        <p:spPr/>
        <p:txBody>
          <a:bodyPr/>
          <a:lstStyle/>
          <a:p>
            <a:r>
              <a:rPr lang="en-US" dirty="0"/>
              <a:t>https://pauljerimy.com/security-certification-roadmap/</a:t>
            </a:r>
          </a:p>
          <a:p>
            <a:endParaRPr lang="en-US" dirty="0"/>
          </a:p>
          <a:p>
            <a:r>
              <a:rPr lang="en-US" dirty="0"/>
              <a:t>https://www.cisco.com/c/en/us/products/security/cisco-security-reference-architecture.html#~overview</a:t>
            </a:r>
          </a:p>
        </p:txBody>
      </p:sp>
      <p:sp>
        <p:nvSpPr>
          <p:cNvPr id="4" name="Slide Number Placeholder 3">
            <a:extLst>
              <a:ext uri="{FF2B5EF4-FFF2-40B4-BE49-F238E27FC236}">
                <a16:creationId xmlns:a16="http://schemas.microsoft.com/office/drawing/2014/main" id="{584E6674-F20C-699C-7AD8-FD3C42A135F6}"/>
              </a:ext>
            </a:extLst>
          </p:cNvPr>
          <p:cNvSpPr>
            <a:spLocks noGrp="1"/>
          </p:cNvSpPr>
          <p:nvPr>
            <p:ph type="sldNum" sz="quarter" idx="10"/>
          </p:nvPr>
        </p:nvSpPr>
        <p:spPr/>
        <p:txBody>
          <a:bodyPr/>
          <a:lstStyle/>
          <a:p>
            <a:fld id="{A9EC5C61-3D87-1348-8A32-C6483222FFBE}" type="slidenum">
              <a:rPr lang="en-US" smtClean="0"/>
              <a:t>15</a:t>
            </a:fld>
            <a:endParaRPr lang="en-US" dirty="0"/>
          </a:p>
        </p:txBody>
      </p:sp>
    </p:spTree>
    <p:extLst>
      <p:ext uri="{BB962C8B-B14F-4D97-AF65-F5344CB8AC3E}">
        <p14:creationId xmlns:p14="http://schemas.microsoft.com/office/powerpoint/2010/main" val="3797960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3F77C-1796-D14E-2056-23B99E368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57278-E832-DF06-0AA7-35507484E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1A220-360C-21BB-1985-D25871DA60FD}"/>
              </a:ext>
            </a:extLst>
          </p:cNvPr>
          <p:cNvSpPr>
            <a:spLocks noGrp="1"/>
          </p:cNvSpPr>
          <p:nvPr>
            <p:ph type="body" idx="1"/>
          </p:nvPr>
        </p:nvSpPr>
        <p:spPr/>
        <p:txBody>
          <a:bodyPr/>
          <a:lstStyle/>
          <a:p>
            <a:r>
              <a:rPr lang="en-US" dirty="0"/>
              <a:t>https://www.pcgamer.com/helldivers-2-xp-farm/</a:t>
            </a:r>
          </a:p>
        </p:txBody>
      </p:sp>
      <p:sp>
        <p:nvSpPr>
          <p:cNvPr id="4" name="Slide Number Placeholder 3">
            <a:extLst>
              <a:ext uri="{FF2B5EF4-FFF2-40B4-BE49-F238E27FC236}">
                <a16:creationId xmlns:a16="http://schemas.microsoft.com/office/drawing/2014/main" id="{DAEE452B-D6DC-7E9C-9EF4-B5D2C13E84A7}"/>
              </a:ext>
            </a:extLst>
          </p:cNvPr>
          <p:cNvSpPr>
            <a:spLocks noGrp="1"/>
          </p:cNvSpPr>
          <p:nvPr>
            <p:ph type="sldNum" sz="quarter" idx="10"/>
          </p:nvPr>
        </p:nvSpPr>
        <p:spPr/>
        <p:txBody>
          <a:bodyPr/>
          <a:lstStyle/>
          <a:p>
            <a:fld id="{A9EC5C61-3D87-1348-8A32-C6483222FFBE}" type="slidenum">
              <a:rPr lang="en-US" smtClean="0"/>
              <a:t>16</a:t>
            </a:fld>
            <a:endParaRPr lang="en-US" dirty="0"/>
          </a:p>
        </p:txBody>
      </p:sp>
    </p:spTree>
    <p:extLst>
      <p:ext uri="{BB962C8B-B14F-4D97-AF65-F5344CB8AC3E}">
        <p14:creationId xmlns:p14="http://schemas.microsoft.com/office/powerpoint/2010/main" val="4105927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EC5C61-3D87-1348-8A32-C6483222FFBE}" type="slidenum">
              <a:rPr lang="en-US" smtClean="0"/>
              <a:t>17</a:t>
            </a:fld>
            <a:endParaRPr lang="en-US" dirty="0"/>
          </a:p>
        </p:txBody>
      </p:sp>
    </p:spTree>
    <p:extLst>
      <p:ext uri="{BB962C8B-B14F-4D97-AF65-F5344CB8AC3E}">
        <p14:creationId xmlns:p14="http://schemas.microsoft.com/office/powerpoint/2010/main" val="564883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498DA-4D9F-3A7A-571C-E2C4BB36D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17975-0FCD-0CEE-E85B-5DA617DDC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D64D4-8157-065F-F878-1886BEC4E883}"/>
              </a:ext>
            </a:extLst>
          </p:cNvPr>
          <p:cNvSpPr>
            <a:spLocks noGrp="1"/>
          </p:cNvSpPr>
          <p:nvPr>
            <p:ph type="body" idx="1"/>
          </p:nvPr>
        </p:nvSpPr>
        <p:spPr/>
        <p:txBody>
          <a:bodyPr/>
          <a:lstStyle/>
          <a:p>
            <a:r>
              <a:rPr lang="en-US" dirty="0"/>
              <a:t>https://www.visualcapitalist.com/charted-which-jobs-are-using-ai-the-most/</a:t>
            </a:r>
          </a:p>
          <a:p>
            <a:endParaRPr lang="en-US" dirty="0"/>
          </a:p>
        </p:txBody>
      </p:sp>
      <p:sp>
        <p:nvSpPr>
          <p:cNvPr id="4" name="Slide Number Placeholder 3">
            <a:extLst>
              <a:ext uri="{FF2B5EF4-FFF2-40B4-BE49-F238E27FC236}">
                <a16:creationId xmlns:a16="http://schemas.microsoft.com/office/drawing/2014/main" id="{2FA374B7-4916-719A-FEA8-B12D545D83E4}"/>
              </a:ext>
            </a:extLst>
          </p:cNvPr>
          <p:cNvSpPr>
            <a:spLocks noGrp="1"/>
          </p:cNvSpPr>
          <p:nvPr>
            <p:ph type="sldNum" sz="quarter" idx="10"/>
          </p:nvPr>
        </p:nvSpPr>
        <p:spPr/>
        <p:txBody>
          <a:bodyPr/>
          <a:lstStyle/>
          <a:p>
            <a:fld id="{A9EC5C61-3D87-1348-8A32-C6483222FFBE}" type="slidenum">
              <a:rPr lang="en-US" smtClean="0"/>
              <a:t>2</a:t>
            </a:fld>
            <a:endParaRPr lang="en-US" dirty="0"/>
          </a:p>
        </p:txBody>
      </p:sp>
    </p:spTree>
    <p:extLst>
      <p:ext uri="{BB962C8B-B14F-4D97-AF65-F5344CB8AC3E}">
        <p14:creationId xmlns:p14="http://schemas.microsoft.com/office/powerpoint/2010/main" val="44995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8CB4B-13EF-95EB-F861-0A17DC0C8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693B0-576A-26FF-8D50-B9E332841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59D18-209E-E984-FCE3-84CAB042B5B8}"/>
              </a:ext>
            </a:extLst>
          </p:cNvPr>
          <p:cNvSpPr>
            <a:spLocks noGrp="1"/>
          </p:cNvSpPr>
          <p:nvPr>
            <p:ph type="body" idx="1"/>
          </p:nvPr>
        </p:nvSpPr>
        <p:spPr/>
        <p:txBody>
          <a:bodyPr/>
          <a:lstStyle/>
          <a:p>
            <a:r>
              <a:rPr lang="en-US" dirty="0"/>
              <a:t>https://www.theregister.com/2025/03/03/cybersecurity_jobs_market/</a:t>
            </a:r>
          </a:p>
          <a:p>
            <a:endParaRPr lang="en-US" dirty="0"/>
          </a:p>
          <a:p>
            <a:r>
              <a:rPr lang="en-US" dirty="0"/>
              <a:t>https://www.visualcapitalist.com/charted-which-jobs-are-using-ai-the-most/</a:t>
            </a:r>
          </a:p>
          <a:p>
            <a:endParaRPr lang="en-US" dirty="0"/>
          </a:p>
          <a:p>
            <a:r>
              <a:rPr lang="en-US" dirty="0"/>
              <a:t>https://www.dreamstime.com/man-desperately-reaches-money-crumbling-cliff-edge-as-rocks-fall-man-desperately-reaches-money-crumbling-cliff-edge-image332825183</a:t>
            </a:r>
          </a:p>
        </p:txBody>
      </p:sp>
      <p:sp>
        <p:nvSpPr>
          <p:cNvPr id="4" name="Slide Number Placeholder 3">
            <a:extLst>
              <a:ext uri="{FF2B5EF4-FFF2-40B4-BE49-F238E27FC236}">
                <a16:creationId xmlns:a16="http://schemas.microsoft.com/office/drawing/2014/main" id="{F31AF049-2E17-DDE8-1638-37FCEB82E61A}"/>
              </a:ext>
            </a:extLst>
          </p:cNvPr>
          <p:cNvSpPr>
            <a:spLocks noGrp="1"/>
          </p:cNvSpPr>
          <p:nvPr>
            <p:ph type="sldNum" sz="quarter" idx="10"/>
          </p:nvPr>
        </p:nvSpPr>
        <p:spPr/>
        <p:txBody>
          <a:bodyPr/>
          <a:lstStyle/>
          <a:p>
            <a:fld id="{A9EC5C61-3D87-1348-8A32-C6483222FFBE}" type="slidenum">
              <a:rPr lang="en-US" smtClean="0"/>
              <a:t>3</a:t>
            </a:fld>
            <a:endParaRPr lang="en-US" dirty="0"/>
          </a:p>
        </p:txBody>
      </p:sp>
    </p:spTree>
    <p:extLst>
      <p:ext uri="{BB962C8B-B14F-4D97-AF65-F5344CB8AC3E}">
        <p14:creationId xmlns:p14="http://schemas.microsoft.com/office/powerpoint/2010/main" val="305410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https://explodingtopics.com/blog/ai-replacing-jobs</a:t>
            </a:r>
          </a:p>
        </p:txBody>
      </p:sp>
      <p:sp>
        <p:nvSpPr>
          <p:cNvPr id="4" name="Slide Number Placeholder 3"/>
          <p:cNvSpPr>
            <a:spLocks noGrp="1"/>
          </p:cNvSpPr>
          <p:nvPr>
            <p:ph type="sldNum" sz="quarter" idx="10"/>
          </p:nvPr>
        </p:nvSpPr>
        <p:spPr/>
        <p:txBody>
          <a:bodyPr/>
          <a:lstStyle/>
          <a:p>
            <a:fld id="{7B2FCB79-2C0C-F84D-A224-30C295992FCE}" type="slidenum">
              <a:rPr lang="en-US" smtClean="0"/>
              <a:pPr/>
              <a:t>4</a:t>
            </a:fld>
            <a:endParaRPr lang="en-US" dirty="0"/>
          </a:p>
        </p:txBody>
      </p:sp>
    </p:spTree>
    <p:extLst>
      <p:ext uri="{BB962C8B-B14F-4D97-AF65-F5344CB8AC3E}">
        <p14:creationId xmlns:p14="http://schemas.microsoft.com/office/powerpoint/2010/main" val="70347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796B3-EB52-2655-6C57-F0CB9D225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6ED10-BA88-AC15-2C03-5C3A1412A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BB7EE4-0DDE-35D9-8F6F-F150D7C1C0FE}"/>
              </a:ext>
            </a:extLst>
          </p:cNvPr>
          <p:cNvSpPr>
            <a:spLocks noGrp="1"/>
          </p:cNvSpPr>
          <p:nvPr>
            <p:ph type="body" idx="1"/>
          </p:nvPr>
        </p:nvSpPr>
        <p:spPr/>
        <p:txBody>
          <a:bodyPr/>
          <a:lstStyle/>
          <a:p>
            <a:r>
              <a:rPr lang="en-US" dirty="0"/>
              <a:t>Reference: https://spiritualearth.com/wp-content/uploads/2019/07/inner-peace.jpg</a:t>
            </a:r>
          </a:p>
        </p:txBody>
      </p:sp>
      <p:sp>
        <p:nvSpPr>
          <p:cNvPr id="4" name="Slide Number Placeholder 3">
            <a:extLst>
              <a:ext uri="{FF2B5EF4-FFF2-40B4-BE49-F238E27FC236}">
                <a16:creationId xmlns:a16="http://schemas.microsoft.com/office/drawing/2014/main" id="{5D8FF290-26D7-31DD-18AF-D728A96407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EC5C61-3D87-1348-8A32-C648322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603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9D0E5-E132-83FB-5B40-B54234B5F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A741B-00A3-806D-18A8-0FB4B0AD4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0922B-9C8C-CB60-FBF9-0211DC95205A}"/>
              </a:ext>
            </a:extLst>
          </p:cNvPr>
          <p:cNvSpPr>
            <a:spLocks noGrp="1"/>
          </p:cNvSpPr>
          <p:nvPr>
            <p:ph type="body" idx="1"/>
          </p:nvPr>
        </p:nvSpPr>
        <p:spPr/>
        <p:txBody>
          <a:bodyPr/>
          <a:lstStyle/>
          <a:p>
            <a:r>
              <a:rPr lang="en-US" dirty="0"/>
              <a:t>https://imgflip.com/memegenerator/280350242/Thor-not-if-i-do-this</a:t>
            </a:r>
          </a:p>
        </p:txBody>
      </p:sp>
      <p:sp>
        <p:nvSpPr>
          <p:cNvPr id="4" name="Slide Number Placeholder 3">
            <a:extLst>
              <a:ext uri="{FF2B5EF4-FFF2-40B4-BE49-F238E27FC236}">
                <a16:creationId xmlns:a16="http://schemas.microsoft.com/office/drawing/2014/main" id="{14B424E0-146D-3265-5D41-0177FA629F03}"/>
              </a:ext>
            </a:extLst>
          </p:cNvPr>
          <p:cNvSpPr>
            <a:spLocks noGrp="1"/>
          </p:cNvSpPr>
          <p:nvPr>
            <p:ph type="sldNum" sz="quarter" idx="10"/>
          </p:nvPr>
        </p:nvSpPr>
        <p:spPr/>
        <p:txBody>
          <a:bodyPr/>
          <a:lstStyle/>
          <a:p>
            <a:fld id="{A9EC5C61-3D87-1348-8A32-C6483222FFBE}" type="slidenum">
              <a:rPr lang="en-US" smtClean="0"/>
              <a:t>6</a:t>
            </a:fld>
            <a:endParaRPr lang="en-US" dirty="0"/>
          </a:p>
        </p:txBody>
      </p:sp>
    </p:spTree>
    <p:extLst>
      <p:ext uri="{BB962C8B-B14F-4D97-AF65-F5344CB8AC3E}">
        <p14:creationId xmlns:p14="http://schemas.microsoft.com/office/powerpoint/2010/main" val="143460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9CCC4-38D8-4ED2-564A-188B1C03F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49646-74B6-E45E-4DA1-29B5F78F1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26310-A2BA-D07B-6557-747F7258A7FB}"/>
              </a:ext>
            </a:extLst>
          </p:cNvPr>
          <p:cNvSpPr>
            <a:spLocks noGrp="1"/>
          </p:cNvSpPr>
          <p:nvPr>
            <p:ph type="body" idx="1"/>
          </p:nvPr>
        </p:nvSpPr>
        <p:spPr/>
        <p:txBody>
          <a:bodyPr/>
          <a:lstStyle/>
          <a:p>
            <a:r>
              <a:rPr lang="en-US" dirty="0"/>
              <a:t>https://imgflip.com/memegenerator/280350242/Thor-not-if-i-do-this</a:t>
            </a:r>
          </a:p>
        </p:txBody>
      </p:sp>
      <p:sp>
        <p:nvSpPr>
          <p:cNvPr id="4" name="Slide Number Placeholder 3">
            <a:extLst>
              <a:ext uri="{FF2B5EF4-FFF2-40B4-BE49-F238E27FC236}">
                <a16:creationId xmlns:a16="http://schemas.microsoft.com/office/drawing/2014/main" id="{52C0996E-A2F5-B67D-A8DA-3C7A3491D609}"/>
              </a:ext>
            </a:extLst>
          </p:cNvPr>
          <p:cNvSpPr>
            <a:spLocks noGrp="1"/>
          </p:cNvSpPr>
          <p:nvPr>
            <p:ph type="sldNum" sz="quarter" idx="10"/>
          </p:nvPr>
        </p:nvSpPr>
        <p:spPr/>
        <p:txBody>
          <a:bodyPr/>
          <a:lstStyle/>
          <a:p>
            <a:fld id="{A9EC5C61-3D87-1348-8A32-C6483222FFBE}" type="slidenum">
              <a:rPr lang="en-US" smtClean="0"/>
              <a:t>7</a:t>
            </a:fld>
            <a:endParaRPr lang="en-US" dirty="0"/>
          </a:p>
        </p:txBody>
      </p:sp>
    </p:spTree>
    <p:extLst>
      <p:ext uri="{BB962C8B-B14F-4D97-AF65-F5344CB8AC3E}">
        <p14:creationId xmlns:p14="http://schemas.microsoft.com/office/powerpoint/2010/main" val="3377291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AE776-2CC4-9D8F-7106-97F33110D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42970-D21C-13D8-765A-773B0F19B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2882C-A3D9-3D51-8B2A-D05FC18A8F82}"/>
              </a:ext>
            </a:extLst>
          </p:cNvPr>
          <p:cNvSpPr>
            <a:spLocks noGrp="1"/>
          </p:cNvSpPr>
          <p:nvPr>
            <p:ph type="body" idx="1"/>
          </p:nvPr>
        </p:nvSpPr>
        <p:spPr/>
        <p:txBody>
          <a:bodyPr/>
          <a:lstStyle/>
          <a:p>
            <a:r>
              <a:rPr lang="en-US" dirty="0"/>
              <a:t>https://floralnarrative.medium.com/we-are-like-ships-in-the-night-8aaeaacc7aba</a:t>
            </a:r>
          </a:p>
        </p:txBody>
      </p:sp>
      <p:sp>
        <p:nvSpPr>
          <p:cNvPr id="4" name="Slide Number Placeholder 3">
            <a:extLst>
              <a:ext uri="{FF2B5EF4-FFF2-40B4-BE49-F238E27FC236}">
                <a16:creationId xmlns:a16="http://schemas.microsoft.com/office/drawing/2014/main" id="{FCBE1E93-5E0A-9526-149E-794EBC1EF7C4}"/>
              </a:ext>
            </a:extLst>
          </p:cNvPr>
          <p:cNvSpPr>
            <a:spLocks noGrp="1"/>
          </p:cNvSpPr>
          <p:nvPr>
            <p:ph type="sldNum" sz="quarter" idx="10"/>
          </p:nvPr>
        </p:nvSpPr>
        <p:spPr/>
        <p:txBody>
          <a:bodyPr/>
          <a:lstStyle/>
          <a:p>
            <a:fld id="{A9EC5C61-3D87-1348-8A32-C6483222FFBE}" type="slidenum">
              <a:rPr lang="en-US" smtClean="0"/>
              <a:t>8</a:t>
            </a:fld>
            <a:endParaRPr lang="en-US" dirty="0"/>
          </a:p>
        </p:txBody>
      </p:sp>
    </p:spTree>
    <p:extLst>
      <p:ext uri="{BB962C8B-B14F-4D97-AF65-F5344CB8AC3E}">
        <p14:creationId xmlns:p14="http://schemas.microsoft.com/office/powerpoint/2010/main" val="2967780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40DAD-407D-1052-9E8C-6AB21CC2E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E3BBB-9FDC-D9D9-C292-F797B24C2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AF706-0401-1578-8869-EA5A8C8E215A}"/>
              </a:ext>
            </a:extLst>
          </p:cNvPr>
          <p:cNvSpPr>
            <a:spLocks noGrp="1"/>
          </p:cNvSpPr>
          <p:nvPr>
            <p:ph type="body" idx="1"/>
          </p:nvPr>
        </p:nvSpPr>
        <p:spPr/>
        <p:txBody>
          <a:bodyPr/>
          <a:lstStyle/>
          <a:p>
            <a:r>
              <a:rPr lang="en-US" dirty="0"/>
              <a:t>https://en.meming.world/wiki/File:Yeah,_This_Is_Big_Brain_Time.jpg/</a:t>
            </a:r>
          </a:p>
        </p:txBody>
      </p:sp>
      <p:sp>
        <p:nvSpPr>
          <p:cNvPr id="4" name="Slide Number Placeholder 3">
            <a:extLst>
              <a:ext uri="{FF2B5EF4-FFF2-40B4-BE49-F238E27FC236}">
                <a16:creationId xmlns:a16="http://schemas.microsoft.com/office/drawing/2014/main" id="{9ED91955-014A-14A2-4CA2-CB0D81691F4B}"/>
              </a:ext>
            </a:extLst>
          </p:cNvPr>
          <p:cNvSpPr>
            <a:spLocks noGrp="1"/>
          </p:cNvSpPr>
          <p:nvPr>
            <p:ph type="sldNum" sz="quarter" idx="10"/>
          </p:nvPr>
        </p:nvSpPr>
        <p:spPr/>
        <p:txBody>
          <a:bodyPr/>
          <a:lstStyle/>
          <a:p>
            <a:fld id="{A9EC5C61-3D87-1348-8A32-C6483222FFBE}" type="slidenum">
              <a:rPr lang="en-US" smtClean="0"/>
              <a:t>9</a:t>
            </a:fld>
            <a:endParaRPr lang="en-US" dirty="0"/>
          </a:p>
        </p:txBody>
      </p:sp>
    </p:spTree>
    <p:extLst>
      <p:ext uri="{BB962C8B-B14F-4D97-AF65-F5344CB8AC3E}">
        <p14:creationId xmlns:p14="http://schemas.microsoft.com/office/powerpoint/2010/main" val="2519565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ADCFAD-387E-1B4F-8F3E-A6D99DC95DE6}" type="datetimeFigureOut">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C5D714-40BA-574A-98E7-0EA384EE002F}" type="slidenum">
              <a:rPr lang="en-US" smtClean="0"/>
              <a:t>‹#›</a:t>
            </a:fld>
            <a:endParaRPr lang="en-US" dirty="0"/>
          </a:p>
        </p:txBody>
      </p:sp>
    </p:spTree>
    <p:extLst>
      <p:ext uri="{BB962C8B-B14F-4D97-AF65-F5344CB8AC3E}">
        <p14:creationId xmlns:p14="http://schemas.microsoft.com/office/powerpoint/2010/main" val="147963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ADCFAD-387E-1B4F-8F3E-A6D99DC95DE6}" type="datetimeFigureOut">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C5D714-40BA-574A-98E7-0EA384EE002F}" type="slidenum">
              <a:rPr lang="en-US" smtClean="0"/>
              <a:t>‹#›</a:t>
            </a:fld>
            <a:endParaRPr lang="en-US" dirty="0"/>
          </a:p>
        </p:txBody>
      </p:sp>
    </p:spTree>
    <p:extLst>
      <p:ext uri="{BB962C8B-B14F-4D97-AF65-F5344CB8AC3E}">
        <p14:creationId xmlns:p14="http://schemas.microsoft.com/office/powerpoint/2010/main" val="821304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ADCFAD-387E-1B4F-8F3E-A6D99DC95DE6}" type="datetimeFigureOut">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C5D714-40BA-574A-98E7-0EA384EE002F}" type="slidenum">
              <a:rPr lang="en-US" smtClean="0"/>
              <a:t>‹#›</a:t>
            </a:fld>
            <a:endParaRPr lang="en-US" dirty="0"/>
          </a:p>
        </p:txBody>
      </p:sp>
    </p:spTree>
    <p:extLst>
      <p:ext uri="{BB962C8B-B14F-4D97-AF65-F5344CB8AC3E}">
        <p14:creationId xmlns:p14="http://schemas.microsoft.com/office/powerpoint/2010/main" val="1785567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404085"/>
            <a:ext cx="11546635"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Bullet Title Goes Here</a:t>
            </a:r>
          </a:p>
        </p:txBody>
      </p:sp>
      <p:sp>
        <p:nvSpPr>
          <p:cNvPr id="5" name="Rectangle 7"/>
          <p:cNvSpPr>
            <a:spLocks noChangeArrowheads="1"/>
          </p:cNvSpPr>
          <p:nvPr userDrawn="1"/>
        </p:nvSpPr>
        <p:spPr bwMode="ltGray">
          <a:xfrm>
            <a:off x="11550880" y="6323894"/>
            <a:ext cx="290946" cy="206027"/>
          </a:xfrm>
          <a:prstGeom prst="rect">
            <a:avLst/>
          </a:prstGeom>
          <a:noFill/>
          <a:ln w="9525" algn="ctr">
            <a:noFill/>
            <a:miter lim="800000"/>
            <a:headEnd/>
            <a:tailEnd/>
          </a:ln>
          <a:effectLst/>
        </p:spPr>
        <p:txBody>
          <a:bodyPr wrap="none" lIns="82000" tIns="40999" rIns="82000" bIns="40999" anchor="b">
            <a:spAutoFit/>
          </a:bodyPr>
          <a:lstStyle/>
          <a:p>
            <a:pPr algn="r" defTabSz="813334"/>
            <a:fld id="{DFCF27A5-1A5B-48D3-A060-2758FFBB1ADD}" type="slidenum">
              <a:rPr lang="en-US" sz="800">
                <a:solidFill>
                  <a:srgbClr val="FFFFFF"/>
                </a:solidFill>
                <a:cs typeface="CiscoSans Thin"/>
              </a:rPr>
              <a:pPr algn="r" defTabSz="813334"/>
              <a:t>‹#›</a:t>
            </a:fld>
            <a:endParaRPr lang="en-US" sz="800" dirty="0">
              <a:solidFill>
                <a:srgbClr val="FFFFFF"/>
              </a:solidFill>
              <a:cs typeface="CiscoSans Thin"/>
            </a:endParaRPr>
          </a:p>
        </p:txBody>
      </p:sp>
      <p:cxnSp>
        <p:nvCxnSpPr>
          <p:cNvPr id="7" name="Straight Connector 6"/>
          <p:cNvCxnSpPr/>
          <p:nvPr userDrawn="1"/>
        </p:nvCxnSpPr>
        <p:spPr>
          <a:xfrm>
            <a:off x="13" y="6743700"/>
            <a:ext cx="12192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93029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ADCFAD-387E-1B4F-8F3E-A6D99DC95DE6}" type="datetimeFigureOut">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C5D714-40BA-574A-98E7-0EA384EE002F}" type="slidenum">
              <a:rPr lang="en-US" smtClean="0"/>
              <a:t>‹#›</a:t>
            </a:fld>
            <a:endParaRPr lang="en-US" dirty="0"/>
          </a:p>
        </p:txBody>
      </p:sp>
    </p:spTree>
    <p:extLst>
      <p:ext uri="{BB962C8B-B14F-4D97-AF65-F5344CB8AC3E}">
        <p14:creationId xmlns:p14="http://schemas.microsoft.com/office/powerpoint/2010/main" val="37980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ADCFAD-387E-1B4F-8F3E-A6D99DC95DE6}" type="datetimeFigureOut">
              <a:rPr lang="en-US" smtClean="0"/>
              <a:t>3/9/2025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C5D714-40BA-574A-98E7-0EA384EE002F}" type="slidenum">
              <a:rPr lang="en-US" smtClean="0"/>
              <a:t>‹#›</a:t>
            </a:fld>
            <a:endParaRPr lang="en-US" dirty="0"/>
          </a:p>
        </p:txBody>
      </p:sp>
    </p:spTree>
    <p:extLst>
      <p:ext uri="{BB962C8B-B14F-4D97-AF65-F5344CB8AC3E}">
        <p14:creationId xmlns:p14="http://schemas.microsoft.com/office/powerpoint/2010/main" val="105424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ADCFAD-387E-1B4F-8F3E-A6D99DC95DE6}" type="datetimeFigureOut">
              <a:rPr lang="en-US" smtClean="0"/>
              <a:t>3/9/2025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C5D714-40BA-574A-98E7-0EA384EE002F}" type="slidenum">
              <a:rPr lang="en-US" smtClean="0"/>
              <a:t>‹#›</a:t>
            </a:fld>
            <a:endParaRPr lang="en-US" dirty="0"/>
          </a:p>
        </p:txBody>
      </p:sp>
    </p:spTree>
    <p:extLst>
      <p:ext uri="{BB962C8B-B14F-4D97-AF65-F5344CB8AC3E}">
        <p14:creationId xmlns:p14="http://schemas.microsoft.com/office/powerpoint/2010/main" val="1945610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ADCFAD-387E-1B4F-8F3E-A6D99DC95DE6}" type="datetimeFigureOut">
              <a:rPr lang="en-US" smtClean="0"/>
              <a:t>3/9/2025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C5D714-40BA-574A-98E7-0EA384EE002F}" type="slidenum">
              <a:rPr lang="en-US" smtClean="0"/>
              <a:t>‹#›</a:t>
            </a:fld>
            <a:endParaRPr lang="en-US" dirty="0"/>
          </a:p>
        </p:txBody>
      </p:sp>
    </p:spTree>
    <p:extLst>
      <p:ext uri="{BB962C8B-B14F-4D97-AF65-F5344CB8AC3E}">
        <p14:creationId xmlns:p14="http://schemas.microsoft.com/office/powerpoint/2010/main" val="13844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ADCFAD-387E-1B4F-8F3E-A6D99DC95DE6}" type="datetimeFigureOut">
              <a:rPr lang="en-US" smtClean="0"/>
              <a:t>3/9/2025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C5D714-40BA-574A-98E7-0EA384EE002F}" type="slidenum">
              <a:rPr lang="en-US" smtClean="0"/>
              <a:t>‹#›</a:t>
            </a:fld>
            <a:endParaRPr lang="en-US" dirty="0"/>
          </a:p>
        </p:txBody>
      </p:sp>
    </p:spTree>
    <p:extLst>
      <p:ext uri="{BB962C8B-B14F-4D97-AF65-F5344CB8AC3E}">
        <p14:creationId xmlns:p14="http://schemas.microsoft.com/office/powerpoint/2010/main" val="119557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DCFAD-387E-1B4F-8F3E-A6D99DC95DE6}" type="datetimeFigureOut">
              <a:rPr lang="en-US" smtClean="0"/>
              <a:t>3/9/2025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C5D714-40BA-574A-98E7-0EA384EE002F}" type="slidenum">
              <a:rPr lang="en-US" smtClean="0"/>
              <a:t>‹#›</a:t>
            </a:fld>
            <a:endParaRPr lang="en-US" dirty="0"/>
          </a:p>
        </p:txBody>
      </p:sp>
    </p:spTree>
    <p:extLst>
      <p:ext uri="{BB962C8B-B14F-4D97-AF65-F5344CB8AC3E}">
        <p14:creationId xmlns:p14="http://schemas.microsoft.com/office/powerpoint/2010/main" val="2091988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ADCFAD-387E-1B4F-8F3E-A6D99DC95DE6}" type="datetimeFigureOut">
              <a:rPr lang="en-US" smtClean="0"/>
              <a:t>3/9/2025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C5D714-40BA-574A-98E7-0EA384EE002F}" type="slidenum">
              <a:rPr lang="en-US" smtClean="0"/>
              <a:t>‹#›</a:t>
            </a:fld>
            <a:endParaRPr lang="en-US" dirty="0"/>
          </a:p>
        </p:txBody>
      </p:sp>
    </p:spTree>
    <p:extLst>
      <p:ext uri="{BB962C8B-B14F-4D97-AF65-F5344CB8AC3E}">
        <p14:creationId xmlns:p14="http://schemas.microsoft.com/office/powerpoint/2010/main" val="145238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ADCFAD-387E-1B4F-8F3E-A6D99DC95DE6}" type="datetimeFigureOut">
              <a:rPr lang="en-US" smtClean="0"/>
              <a:t>3/9/2025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C5D714-40BA-574A-98E7-0EA384EE002F}" type="slidenum">
              <a:rPr lang="en-US" smtClean="0"/>
              <a:t>‹#›</a:t>
            </a:fld>
            <a:endParaRPr lang="en-US" dirty="0"/>
          </a:p>
        </p:txBody>
      </p:sp>
    </p:spTree>
    <p:extLst>
      <p:ext uri="{BB962C8B-B14F-4D97-AF65-F5344CB8AC3E}">
        <p14:creationId xmlns:p14="http://schemas.microsoft.com/office/powerpoint/2010/main" val="1912940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DCFAD-387E-1B4F-8F3E-A6D99DC95DE6}" type="datetimeFigureOut">
              <a:rPr lang="en-US" smtClean="0"/>
              <a:t>3/9/2025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5D714-40BA-574A-98E7-0EA384EE002F}" type="slidenum">
              <a:rPr lang="en-US" smtClean="0"/>
              <a:t>‹#›</a:t>
            </a:fld>
            <a:endParaRPr lang="en-US" dirty="0"/>
          </a:p>
        </p:txBody>
      </p:sp>
      <p:sp>
        <p:nvSpPr>
          <p:cNvPr id="10" name="TextBox 9">
            <a:extLst>
              <a:ext uri="{FF2B5EF4-FFF2-40B4-BE49-F238E27FC236}">
                <a16:creationId xmlns:a16="http://schemas.microsoft.com/office/drawing/2014/main" id="{94BB8D61-2AA9-2321-8166-C7AACD1B6DFB}"/>
              </a:ext>
            </a:extLst>
          </p:cNvPr>
          <p:cNvSpPr txBox="1"/>
          <p:nvPr userDrawn="1">
            <p:extLst>
              <p:ext uri="{1162E1C5-73C7-4A58-AE30-91384D911F3F}">
                <p184:classification xmlns:p184="http://schemas.microsoft.com/office/powerpoint/2018/4/main" val="ftr"/>
              </p:ext>
            </p:extLst>
          </p:nvPr>
        </p:nvSpPr>
        <p:spPr>
          <a:xfrm>
            <a:off x="63500" y="6779260"/>
            <a:ext cx="6350" cy="15240"/>
          </a:xfrm>
          <a:prstGeom prst="rect">
            <a:avLst/>
          </a:prstGeom>
        </p:spPr>
        <p:txBody>
          <a:bodyPr horzOverflow="overflow" lIns="0" tIns="0" rIns="0" bIns="0">
            <a:spAutoFit/>
          </a:bodyPr>
          <a:lstStyle/>
          <a:p>
            <a:pPr algn="l"/>
            <a:r>
              <a:rPr lang="en-US" sz="100" dirty="0">
                <a:solidFill>
                  <a:srgbClr val="000000">
                    <a:alpha val="50000"/>
                  </a:srgb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53333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3F2C6-6B8B-21CE-B32B-8205A8DE4463}"/>
              </a:ext>
            </a:extLst>
          </p:cNvPr>
          <p:cNvPicPr>
            <a:picLocks noChangeAspect="1"/>
          </p:cNvPicPr>
          <p:nvPr/>
        </p:nvPicPr>
        <p:blipFill>
          <a:blip r:embed="rId3"/>
          <a:stretch>
            <a:fillRect/>
          </a:stretch>
        </p:blipFill>
        <p:spPr>
          <a:xfrm>
            <a:off x="0" y="-55972"/>
            <a:ext cx="12687697" cy="7250112"/>
          </a:xfrm>
          <a:prstGeom prst="rect">
            <a:avLst/>
          </a:prstGeom>
        </p:spPr>
      </p:pic>
      <p:sp>
        <p:nvSpPr>
          <p:cNvPr id="12" name="Rectangle 11"/>
          <p:cNvSpPr/>
          <p:nvPr/>
        </p:nvSpPr>
        <p:spPr>
          <a:xfrm>
            <a:off x="-62371" y="-55973"/>
            <a:ext cx="12404290" cy="7250111"/>
          </a:xfrm>
          <a:prstGeom prst="rect">
            <a:avLst/>
          </a:prstGeom>
          <a:gradFill>
            <a:gsLst>
              <a:gs pos="91000">
                <a:schemeClr val="tx2">
                  <a:alpha val="95000"/>
                </a:schemeClr>
              </a:gs>
              <a:gs pos="1000">
                <a:schemeClr val="tx2">
                  <a:alpha val="0"/>
                </a:schemeClr>
              </a:gs>
              <a:gs pos="78000">
                <a:schemeClr val="tx2">
                  <a:alpha val="90000"/>
                </a:schemeClr>
              </a:gs>
              <a:gs pos="69000">
                <a:schemeClr val="tx2">
                  <a:alpha val="90000"/>
                </a:schemeClr>
              </a:gs>
              <a:gs pos="76000">
                <a:schemeClr val="tx2">
                  <a:alpha val="90000"/>
                </a:schemeClr>
              </a:gs>
              <a:gs pos="100000">
                <a:schemeClr val="tx2"/>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450" tIns="81219" rIns="162450" bIns="81219" rtlCol="0" anchor="ctr"/>
          <a:lstStyle/>
          <a:p>
            <a:pPr algn="ctr"/>
            <a:endParaRPr lang="en-IN" dirty="0"/>
          </a:p>
        </p:txBody>
      </p:sp>
      <p:cxnSp>
        <p:nvCxnSpPr>
          <p:cNvPr id="9" name="Straight Connector 8"/>
          <p:cNvCxnSpPr/>
          <p:nvPr/>
        </p:nvCxnSpPr>
        <p:spPr>
          <a:xfrm>
            <a:off x="3005079" y="3092469"/>
            <a:ext cx="0" cy="1950720"/>
          </a:xfrm>
          <a:prstGeom prst="line">
            <a:avLst/>
          </a:prstGeom>
          <a:ln w="19050" cmpd="sng">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092629" y="4279145"/>
            <a:ext cx="8121651" cy="1738871"/>
          </a:xfrm>
          <a:prstGeom prst="rect">
            <a:avLst/>
          </a:prstGeom>
        </p:spPr>
        <p:txBody>
          <a:bodyPr lIns="121851" tIns="60927" rIns="121851" bIns="60927">
            <a:spAutoFit/>
          </a:bodyPr>
          <a:lstStyle/>
          <a:p>
            <a:r>
              <a:rPr lang="en-US" sz="2100" dirty="0">
                <a:solidFill>
                  <a:schemeClr val="bg1"/>
                </a:solidFill>
              </a:rPr>
              <a:t>March 3</a:t>
            </a:r>
            <a:r>
              <a:rPr lang="en-US" sz="2100" baseline="30000" dirty="0">
                <a:solidFill>
                  <a:schemeClr val="bg1"/>
                </a:solidFill>
              </a:rPr>
              <a:t>rd</a:t>
            </a:r>
            <a:r>
              <a:rPr lang="en-US" sz="2100" dirty="0">
                <a:solidFill>
                  <a:schemeClr val="bg1"/>
                </a:solidFill>
              </a:rPr>
              <a:t>, 2025</a:t>
            </a:r>
          </a:p>
          <a:p>
            <a:endParaRPr lang="en-US" sz="2100" dirty="0">
              <a:solidFill>
                <a:schemeClr val="bg1"/>
              </a:solidFill>
            </a:endParaRPr>
          </a:p>
          <a:p>
            <a:r>
              <a:rPr lang="en-US" sz="2100" dirty="0">
                <a:solidFill>
                  <a:schemeClr val="bg1"/>
                </a:solidFill>
              </a:rPr>
              <a:t>Evan Strickland</a:t>
            </a:r>
            <a:br>
              <a:rPr lang="en-US" sz="2100" dirty="0">
                <a:solidFill>
                  <a:schemeClr val="bg1"/>
                </a:solidFill>
              </a:rPr>
            </a:br>
            <a:r>
              <a:rPr lang="en-US" sz="2100" dirty="0">
                <a:solidFill>
                  <a:schemeClr val="bg1"/>
                </a:solidFill>
              </a:rPr>
              <a:t>Cisco - Technical Leader </a:t>
            </a:r>
          </a:p>
          <a:p>
            <a:r>
              <a:rPr lang="en-US" sz="2100" dirty="0">
                <a:solidFill>
                  <a:schemeClr val="bg1"/>
                </a:solidFill>
              </a:rPr>
              <a:t> </a:t>
            </a:r>
          </a:p>
        </p:txBody>
      </p:sp>
      <p:sp>
        <p:nvSpPr>
          <p:cNvPr id="13" name="Title 2"/>
          <p:cNvSpPr txBox="1">
            <a:spLocks/>
          </p:cNvSpPr>
          <p:nvPr/>
        </p:nvSpPr>
        <p:spPr>
          <a:xfrm>
            <a:off x="3069034" y="2859023"/>
            <a:ext cx="9272885" cy="1420122"/>
          </a:xfrm>
          <a:prstGeom prst="rect">
            <a:avLst/>
          </a:prstGeom>
        </p:spPr>
        <p:txBody>
          <a:bodyPr vert="horz" wrap="square" lIns="121845" tIns="60923" rIns="121845" bIns="60923" rtlCol="0" anchor="ctr" anchorCtr="0">
            <a:spAutoFit/>
          </a:bodyPr>
          <a:lstStyle>
            <a:lvl1pPr algn="l" defTabSz="685891" rtl="0" eaLnBrk="1" latinLnBrk="0" hangingPunct="1">
              <a:lnSpc>
                <a:spcPct val="90000"/>
              </a:lnSpc>
              <a:spcBef>
                <a:spcPct val="0"/>
              </a:spcBef>
              <a:buNone/>
              <a:defRPr lang="en-US" sz="5000" b="0" kern="1200" spc="-113" baseline="0" dirty="0">
                <a:solidFill>
                  <a:schemeClr val="bg1"/>
                </a:solidFill>
                <a:effectLst>
                  <a:outerShdw blurRad="38100" dist="25400" dir="5400000" algn="t" rotWithShape="0">
                    <a:prstClr val="black">
                      <a:alpha val="20000"/>
                    </a:prstClr>
                  </a:outerShdw>
                </a:effectLst>
                <a:latin typeface="+mj-lt"/>
                <a:ea typeface="+mj-ea"/>
                <a:cs typeface="+mj-cs"/>
              </a:defRPr>
            </a:lvl1pPr>
          </a:lstStyle>
          <a:p>
            <a:pPr>
              <a:lnSpc>
                <a:spcPct val="75000"/>
              </a:lnSpc>
            </a:pPr>
            <a:r>
              <a:rPr lang="en-US" sz="5500" dirty="0"/>
              <a:t>Positioning yourself</a:t>
            </a:r>
            <a:br>
              <a:rPr lang="en-US" sz="5500" dirty="0"/>
            </a:br>
            <a:r>
              <a:rPr lang="en-US" sz="5500" dirty="0"/>
              <a:t>…when you don’t have skills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6" y="3407277"/>
            <a:ext cx="2851984" cy="874608"/>
          </a:xfrm>
          <a:prstGeom prst="rect">
            <a:avLst/>
          </a:prstGeom>
        </p:spPr>
      </p:pic>
    </p:spTree>
    <p:extLst>
      <p:ext uri="{BB962C8B-B14F-4D97-AF65-F5344CB8AC3E}">
        <p14:creationId xmlns:p14="http://schemas.microsoft.com/office/powerpoint/2010/main" val="1534669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26B35E-F5EC-E5FE-45F4-815A9030CA5B}"/>
            </a:ext>
          </a:extLst>
        </p:cNvPr>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FACEA0F-2F5E-7257-BC93-45EA2718558C}"/>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latin typeface="+mj-lt"/>
                <a:ea typeface="+mj-ea"/>
                <a:cs typeface="+mj-cs"/>
              </a:rPr>
              <a:t>War Stories</a:t>
            </a:r>
          </a:p>
        </p:txBody>
      </p:sp>
      <p:sp>
        <p:nvSpPr>
          <p:cNvPr id="92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0C03EC3-5A05-2AC5-D4DD-C0B866724A5A}"/>
              </a:ext>
            </a:extLst>
          </p:cNvPr>
          <p:cNvSpPr txBox="1"/>
          <p:nvPr/>
        </p:nvSpPr>
        <p:spPr>
          <a:xfrm>
            <a:off x="640080" y="2872899"/>
            <a:ext cx="4243589" cy="3320668"/>
          </a:xfrm>
          <a:prstGeom prst="rect">
            <a:avLst/>
          </a:prstGeom>
        </p:spPr>
        <p:txBody>
          <a:bodyPr vert="horz" lIns="91440" tIns="45720" rIns="91440" bIns="45720" rtlCol="0">
            <a:normAutofit fontScale="92500"/>
          </a:bodyPr>
          <a:lstStyle/>
          <a:p>
            <a:pPr marL="285750" indent="-228600">
              <a:lnSpc>
                <a:spcPct val="90000"/>
              </a:lnSpc>
              <a:spcAft>
                <a:spcPts val="600"/>
              </a:spcAft>
              <a:buFont typeface="Arial" panose="020B0604020202020204" pitchFamily="34" charset="0"/>
              <a:buChar char="•"/>
            </a:pPr>
            <a:r>
              <a:rPr lang="en-US" sz="1900" dirty="0"/>
              <a:t>Experts cannot remember everything, but generally have 3-5 stories that they reference that defined their career</a:t>
            </a:r>
          </a:p>
          <a:p>
            <a:pPr marL="742950" lvl="1" indent="-228600">
              <a:lnSpc>
                <a:spcPct val="90000"/>
              </a:lnSpc>
              <a:spcAft>
                <a:spcPts val="600"/>
              </a:spcAft>
              <a:buFont typeface="Arial" panose="020B0604020202020204" pitchFamily="34" charset="0"/>
              <a:buChar char="•"/>
            </a:pPr>
            <a:r>
              <a:rPr lang="en-US" sz="1900" dirty="0"/>
              <a:t>What changed the way you thought about this line of work?</a:t>
            </a:r>
          </a:p>
          <a:p>
            <a:pPr marL="742950" lvl="1" indent="-228600">
              <a:lnSpc>
                <a:spcPct val="90000"/>
              </a:lnSpc>
              <a:spcAft>
                <a:spcPts val="600"/>
              </a:spcAft>
              <a:buFont typeface="Arial" panose="020B0604020202020204" pitchFamily="34" charset="0"/>
              <a:buChar char="•"/>
            </a:pPr>
            <a:r>
              <a:rPr lang="en-US" sz="1900" dirty="0"/>
              <a:t>What was the biggest change you’ve seen in your career?</a:t>
            </a:r>
          </a:p>
          <a:p>
            <a:pPr marL="742950" lvl="1" indent="-228600">
              <a:lnSpc>
                <a:spcPct val="90000"/>
              </a:lnSpc>
              <a:spcAft>
                <a:spcPts val="600"/>
              </a:spcAft>
              <a:buFont typeface="Arial" panose="020B0604020202020204" pitchFamily="34" charset="0"/>
              <a:buChar char="•"/>
            </a:pPr>
            <a:r>
              <a:rPr lang="en-US" sz="1900" dirty="0"/>
              <a:t>What experience taught you the most?</a:t>
            </a:r>
          </a:p>
          <a:p>
            <a:pPr marL="742950" lvl="1" indent="-228600">
              <a:lnSpc>
                <a:spcPct val="90000"/>
              </a:lnSpc>
              <a:spcAft>
                <a:spcPts val="600"/>
              </a:spcAft>
              <a:buFont typeface="Arial" panose="020B0604020202020204" pitchFamily="34" charset="0"/>
              <a:buChar char="•"/>
            </a:pPr>
            <a:r>
              <a:rPr lang="en-US" sz="1900" dirty="0"/>
              <a:t>How did something you did well or badly change the way you work?</a:t>
            </a:r>
          </a:p>
          <a:p>
            <a:pPr marL="285750" indent="-228600">
              <a:lnSpc>
                <a:spcPct val="90000"/>
              </a:lnSpc>
              <a:spcAft>
                <a:spcPts val="600"/>
              </a:spcAft>
              <a:buFont typeface="Arial" panose="020B0604020202020204" pitchFamily="34" charset="0"/>
              <a:buChar char="•"/>
            </a:pPr>
            <a:endParaRPr lang="en-US" sz="1900" dirty="0"/>
          </a:p>
          <a:p>
            <a:pPr marL="285750" indent="-228600">
              <a:lnSpc>
                <a:spcPct val="90000"/>
              </a:lnSpc>
              <a:spcAft>
                <a:spcPts val="600"/>
              </a:spcAft>
              <a:buFont typeface="Arial" panose="020B0604020202020204" pitchFamily="34" charset="0"/>
              <a:buChar char="•"/>
            </a:pPr>
            <a:endParaRPr lang="en-US" sz="1900" dirty="0"/>
          </a:p>
          <a:p>
            <a:pPr marL="285750" indent="-228600">
              <a:lnSpc>
                <a:spcPct val="90000"/>
              </a:lnSpc>
              <a:spcAft>
                <a:spcPts val="600"/>
              </a:spcAft>
              <a:buFont typeface="Arial" panose="020B0604020202020204" pitchFamily="34" charset="0"/>
              <a:buChar char="•"/>
            </a:pPr>
            <a:endParaRPr lang="en-US" sz="1900" dirty="0"/>
          </a:p>
        </p:txBody>
      </p:sp>
      <p:pic>
        <p:nvPicPr>
          <p:cNvPr id="9218" name="Picture 2" descr="Helldivers 2 Medals - A soldier and some jets">
            <a:extLst>
              <a:ext uri="{FF2B5EF4-FFF2-40B4-BE49-F238E27FC236}">
                <a16:creationId xmlns:a16="http://schemas.microsoft.com/office/drawing/2014/main" id="{2C89AF19-CD79-FD49-1723-2B3DFBF84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069" r="2451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38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Interpreting the Job Description</a:t>
            </a:r>
            <a:br>
              <a:rPr lang="en-US" dirty="0"/>
            </a:br>
            <a:r>
              <a:rPr lang="en-US" sz="2800" dirty="0"/>
              <a:t>Understand Audience</a:t>
            </a:r>
            <a:endParaRPr lang="en-US" dirty="0"/>
          </a:p>
        </p:txBody>
      </p:sp>
      <p:pic>
        <p:nvPicPr>
          <p:cNvPr id="3" name="Picture 2">
            <a:extLst>
              <a:ext uri="{FF2B5EF4-FFF2-40B4-BE49-F238E27FC236}">
                <a16:creationId xmlns:a16="http://schemas.microsoft.com/office/drawing/2014/main" id="{5F025750-33CE-B548-8679-CBC8B51298B6}"/>
              </a:ext>
            </a:extLst>
          </p:cNvPr>
          <p:cNvPicPr>
            <a:picLocks noChangeAspect="1"/>
          </p:cNvPicPr>
          <p:nvPr/>
        </p:nvPicPr>
        <p:blipFill>
          <a:blip r:embed="rId3"/>
          <a:stretch>
            <a:fillRect/>
          </a:stretch>
        </p:blipFill>
        <p:spPr>
          <a:xfrm>
            <a:off x="211408" y="889939"/>
            <a:ext cx="3791879" cy="634892"/>
          </a:xfrm>
          <a:prstGeom prst="rect">
            <a:avLst/>
          </a:prstGeom>
        </p:spPr>
      </p:pic>
      <p:pic>
        <p:nvPicPr>
          <p:cNvPr id="4" name="Picture 3">
            <a:extLst>
              <a:ext uri="{FF2B5EF4-FFF2-40B4-BE49-F238E27FC236}">
                <a16:creationId xmlns:a16="http://schemas.microsoft.com/office/drawing/2014/main" id="{E7110196-6BD0-9A4D-B8C1-3F3B9E7CA1F2}"/>
              </a:ext>
            </a:extLst>
          </p:cNvPr>
          <p:cNvPicPr>
            <a:picLocks noChangeAspect="1"/>
          </p:cNvPicPr>
          <p:nvPr/>
        </p:nvPicPr>
        <p:blipFill>
          <a:blip r:embed="rId4"/>
          <a:stretch>
            <a:fillRect/>
          </a:stretch>
        </p:blipFill>
        <p:spPr>
          <a:xfrm>
            <a:off x="4772722" y="1344639"/>
            <a:ext cx="7255149" cy="5236991"/>
          </a:xfrm>
          <a:prstGeom prst="rect">
            <a:avLst/>
          </a:prstGeom>
        </p:spPr>
      </p:pic>
      <p:sp>
        <p:nvSpPr>
          <p:cNvPr id="9" name="TextBox 8">
            <a:extLst>
              <a:ext uri="{FF2B5EF4-FFF2-40B4-BE49-F238E27FC236}">
                <a16:creationId xmlns:a16="http://schemas.microsoft.com/office/drawing/2014/main" id="{9AEFAB5F-2611-1848-83C7-80C6EF77819B}"/>
              </a:ext>
            </a:extLst>
          </p:cNvPr>
          <p:cNvSpPr txBox="1"/>
          <p:nvPr/>
        </p:nvSpPr>
        <p:spPr>
          <a:xfrm>
            <a:off x="63810" y="1625017"/>
            <a:ext cx="4708911" cy="1015663"/>
          </a:xfrm>
          <a:prstGeom prst="rect">
            <a:avLst/>
          </a:prstGeom>
          <a:noFill/>
        </p:spPr>
        <p:txBody>
          <a:bodyPr wrap="square" rtlCol="0">
            <a:spAutoFit/>
          </a:bodyPr>
          <a:lstStyle/>
          <a:p>
            <a:pPr marL="285750" indent="-285750">
              <a:buFont typeface="Arial" charset="0"/>
              <a:buChar char="•"/>
            </a:pPr>
            <a:r>
              <a:rPr lang="en-US" sz="3000" dirty="0">
                <a:solidFill>
                  <a:schemeClr val="bg1"/>
                </a:solidFill>
              </a:rPr>
              <a:t>It might be worth replying in binary or base64</a:t>
            </a:r>
          </a:p>
        </p:txBody>
      </p:sp>
      <p:pic>
        <p:nvPicPr>
          <p:cNvPr id="6" name="Picture 2" descr="Darmok and Jalad at Tanagra by Brian J. Smith (Dangerous Days) | Star trek  quotes, Star trek show, Star trek characters">
            <a:extLst>
              <a:ext uri="{FF2B5EF4-FFF2-40B4-BE49-F238E27FC236}">
                <a16:creationId xmlns:a16="http://schemas.microsoft.com/office/drawing/2014/main" id="{C8125026-B6CB-A442-A67E-FE16C7B689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643" y="2640680"/>
            <a:ext cx="3004954" cy="400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11225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Looking at the Job Description</a:t>
            </a:r>
            <a:br>
              <a:rPr lang="en-US" dirty="0"/>
            </a:br>
            <a:r>
              <a:rPr lang="en-US" sz="2800" dirty="0"/>
              <a:t>strange new world</a:t>
            </a:r>
            <a:endParaRPr lang="en-US" dirty="0"/>
          </a:p>
        </p:txBody>
      </p:sp>
      <p:pic>
        <p:nvPicPr>
          <p:cNvPr id="5" name="Picture 4">
            <a:extLst>
              <a:ext uri="{FF2B5EF4-FFF2-40B4-BE49-F238E27FC236}">
                <a16:creationId xmlns:a16="http://schemas.microsoft.com/office/drawing/2014/main" id="{986B0670-63F9-204D-AFD0-8A2C39C9D4F6}"/>
              </a:ext>
            </a:extLst>
          </p:cNvPr>
          <p:cNvPicPr>
            <a:picLocks noChangeAspect="1"/>
          </p:cNvPicPr>
          <p:nvPr/>
        </p:nvPicPr>
        <p:blipFill rotWithShape="1">
          <a:blip r:embed="rId3"/>
          <a:srcRect t="7060"/>
          <a:stretch/>
        </p:blipFill>
        <p:spPr>
          <a:xfrm>
            <a:off x="620728" y="1375794"/>
            <a:ext cx="10950544" cy="5182676"/>
          </a:xfrm>
          <a:prstGeom prst="rect">
            <a:avLst/>
          </a:prstGeom>
        </p:spPr>
      </p:pic>
    </p:spTree>
    <p:extLst>
      <p:ext uri="{BB962C8B-B14F-4D97-AF65-F5344CB8AC3E}">
        <p14:creationId xmlns:p14="http://schemas.microsoft.com/office/powerpoint/2010/main" val="129923133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Looking at the Job Description</a:t>
            </a:r>
            <a:br>
              <a:rPr lang="en-US" dirty="0"/>
            </a:br>
            <a:r>
              <a:rPr lang="en-US" sz="2800" dirty="0"/>
              <a:t>strange new world</a:t>
            </a:r>
            <a:endParaRPr lang="en-US" dirty="0"/>
          </a:p>
        </p:txBody>
      </p:sp>
      <p:pic>
        <p:nvPicPr>
          <p:cNvPr id="3" name="Picture 2">
            <a:extLst>
              <a:ext uri="{FF2B5EF4-FFF2-40B4-BE49-F238E27FC236}">
                <a16:creationId xmlns:a16="http://schemas.microsoft.com/office/drawing/2014/main" id="{33690BCD-F70B-304B-82ED-E681073F748C}"/>
              </a:ext>
            </a:extLst>
          </p:cNvPr>
          <p:cNvPicPr>
            <a:picLocks noChangeAspect="1"/>
          </p:cNvPicPr>
          <p:nvPr/>
        </p:nvPicPr>
        <p:blipFill rotWithShape="1">
          <a:blip r:embed="rId3"/>
          <a:srcRect t="8494"/>
          <a:stretch/>
        </p:blipFill>
        <p:spPr>
          <a:xfrm>
            <a:off x="735980" y="1375793"/>
            <a:ext cx="10720039" cy="5234449"/>
          </a:xfrm>
          <a:prstGeom prst="rect">
            <a:avLst/>
          </a:prstGeom>
        </p:spPr>
      </p:pic>
    </p:spTree>
    <p:extLst>
      <p:ext uri="{BB962C8B-B14F-4D97-AF65-F5344CB8AC3E}">
        <p14:creationId xmlns:p14="http://schemas.microsoft.com/office/powerpoint/2010/main" val="26322549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73A0D1-D025-CEC4-C902-137E5526EF68}"/>
            </a:ext>
          </a:extLst>
        </p:cNvPr>
        <p:cNvGrpSpPr/>
        <p:nvPr/>
      </p:nvGrpSpPr>
      <p:grpSpPr>
        <a:xfrm>
          <a:off x="0" y="0"/>
          <a:ext cx="0" cy="0"/>
          <a:chOff x="0" y="0"/>
          <a:chExt cx="0" cy="0"/>
        </a:xfrm>
      </p:grpSpPr>
      <p:sp>
        <p:nvSpPr>
          <p:cNvPr id="9225" name="sketchy line">
            <a:extLst>
              <a:ext uri="{FF2B5EF4-FFF2-40B4-BE49-F238E27FC236}">
                <a16:creationId xmlns:a16="http://schemas.microsoft.com/office/drawing/2014/main" id="{F940CB30-31A4-A78A-AFAA-E72FD3B52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223" name="Rectangle 9222">
            <a:extLst>
              <a:ext uri="{FF2B5EF4-FFF2-40B4-BE49-F238E27FC236}">
                <a16:creationId xmlns:a16="http://schemas.microsoft.com/office/drawing/2014/main" id="{8E4448CA-6ACA-A94B-9234-A3AF5CF3C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9D3DF3B-6B59-6B2A-0DB6-49E4EE8B5884}"/>
              </a:ext>
            </a:extLst>
          </p:cNvPr>
          <p:cNvSpPr txBox="1"/>
          <p:nvPr/>
        </p:nvSpPr>
        <p:spPr>
          <a:xfrm>
            <a:off x="391729" y="2448956"/>
            <a:ext cx="4368602" cy="1956841"/>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5400" dirty="0">
                <a:latin typeface="+mj-lt"/>
                <a:ea typeface="+mj-ea"/>
                <a:cs typeface="+mj-cs"/>
              </a:rPr>
              <a:t>Ok, but fake it till you make it only goes so far</a:t>
            </a:r>
          </a:p>
        </p:txBody>
      </p:sp>
      <p:pic>
        <p:nvPicPr>
          <p:cNvPr id="2" name="Picture 6" descr="How tough is Scotty? &quot;Laddie, you're talking to the only redshirt who isn't  dead.&quot; - Star Trek Scotty | Meme Generator">
            <a:extLst>
              <a:ext uri="{FF2B5EF4-FFF2-40B4-BE49-F238E27FC236}">
                <a16:creationId xmlns:a16="http://schemas.microsoft.com/office/drawing/2014/main" id="{78BCDEB6-6DA5-3FF9-9FDD-94407696707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5862" y="1170128"/>
            <a:ext cx="6019331" cy="451449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763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5DCFF9-F8A7-19C7-83DD-FA6148E71D8A}"/>
            </a:ext>
          </a:extLst>
        </p:cNvPr>
        <p:cNvGrpSpPr/>
        <p:nvPr/>
      </p:nvGrpSpPr>
      <p:grpSpPr>
        <a:xfrm>
          <a:off x="0" y="0"/>
          <a:ext cx="0" cy="0"/>
          <a:chOff x="0" y="0"/>
          <a:chExt cx="0" cy="0"/>
        </a:xfrm>
      </p:grpSpPr>
      <p:sp>
        <p:nvSpPr>
          <p:cNvPr id="9225" name="sketchy line">
            <a:extLst>
              <a:ext uri="{FF2B5EF4-FFF2-40B4-BE49-F238E27FC236}">
                <a16:creationId xmlns:a16="http://schemas.microsoft.com/office/drawing/2014/main" id="{5F6F5CCB-543B-F183-263E-C9FF25AED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223" name="Rectangle 9222">
            <a:extLst>
              <a:ext uri="{FF2B5EF4-FFF2-40B4-BE49-F238E27FC236}">
                <a16:creationId xmlns:a16="http://schemas.microsoft.com/office/drawing/2014/main" id="{63745962-C901-332B-62C6-9EB9F406B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560DBBF-4161-8636-A859-B933F010C3A4}"/>
              </a:ext>
            </a:extLst>
          </p:cNvPr>
          <p:cNvSpPr txBox="1"/>
          <p:nvPr/>
        </p:nvSpPr>
        <p:spPr>
          <a:xfrm>
            <a:off x="193138" y="-138432"/>
            <a:ext cx="11436153" cy="990290"/>
          </a:xfrm>
          <a:prstGeom prst="rect">
            <a:avLst/>
          </a:prstGeom>
        </p:spPr>
        <p:txBody>
          <a:bodyPr vert="horz" lIns="91440" tIns="45720" rIns="91440" bIns="45720" rtlCol="0" anchor="b">
            <a:normAutofit fontScale="70000" lnSpcReduction="20000"/>
          </a:bodyPr>
          <a:lstStyle/>
          <a:p>
            <a:pPr>
              <a:lnSpc>
                <a:spcPct val="90000"/>
              </a:lnSpc>
              <a:spcBef>
                <a:spcPct val="0"/>
              </a:spcBef>
              <a:spcAft>
                <a:spcPts val="600"/>
              </a:spcAft>
            </a:pPr>
            <a:r>
              <a:rPr lang="en-US" sz="5400" dirty="0">
                <a:latin typeface="+mj-lt"/>
                <a:ea typeface="+mj-ea"/>
                <a:cs typeface="+mj-cs"/>
              </a:rPr>
              <a:t>Listen to every word, research everything you don’t know</a:t>
            </a:r>
          </a:p>
        </p:txBody>
      </p:sp>
      <p:pic>
        <p:nvPicPr>
          <p:cNvPr id="3" name="Picture 2">
            <a:extLst>
              <a:ext uri="{FF2B5EF4-FFF2-40B4-BE49-F238E27FC236}">
                <a16:creationId xmlns:a16="http://schemas.microsoft.com/office/drawing/2014/main" id="{D08ED648-A5F5-312C-4030-DA5337AFC486}"/>
              </a:ext>
            </a:extLst>
          </p:cNvPr>
          <p:cNvPicPr>
            <a:picLocks noChangeAspect="1"/>
          </p:cNvPicPr>
          <p:nvPr/>
        </p:nvPicPr>
        <p:blipFill>
          <a:blip r:embed="rId3"/>
          <a:stretch>
            <a:fillRect/>
          </a:stretch>
        </p:blipFill>
        <p:spPr>
          <a:xfrm>
            <a:off x="-1" y="4100913"/>
            <a:ext cx="11547231" cy="2689739"/>
          </a:xfrm>
          <a:prstGeom prst="rect">
            <a:avLst/>
          </a:prstGeom>
        </p:spPr>
      </p:pic>
      <p:pic>
        <p:nvPicPr>
          <p:cNvPr id="11266" name="Picture 2" descr="Security reference architecture overview">
            <a:extLst>
              <a:ext uri="{FF2B5EF4-FFF2-40B4-BE49-F238E27FC236}">
                <a16:creationId xmlns:a16="http://schemas.microsoft.com/office/drawing/2014/main" id="{8D74A914-E4C5-234A-2C92-C067DF4DB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669" y="972575"/>
            <a:ext cx="5604017" cy="31522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8AEE49-CD47-E932-600F-CC772B3FC114}"/>
              </a:ext>
            </a:extLst>
          </p:cNvPr>
          <p:cNvPicPr>
            <a:picLocks noChangeAspect="1"/>
          </p:cNvPicPr>
          <p:nvPr/>
        </p:nvPicPr>
        <p:blipFill>
          <a:blip r:embed="rId5"/>
          <a:stretch>
            <a:fillRect/>
          </a:stretch>
        </p:blipFill>
        <p:spPr>
          <a:xfrm>
            <a:off x="228600" y="972575"/>
            <a:ext cx="6012751" cy="3128338"/>
          </a:xfrm>
          <a:prstGeom prst="rect">
            <a:avLst/>
          </a:prstGeom>
        </p:spPr>
      </p:pic>
    </p:spTree>
    <p:extLst>
      <p:ext uri="{BB962C8B-B14F-4D97-AF65-F5344CB8AC3E}">
        <p14:creationId xmlns:p14="http://schemas.microsoft.com/office/powerpoint/2010/main" val="238279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CE5C0B-04F2-3CB9-6489-6C4C363A6C93}"/>
            </a:ext>
          </a:extLst>
        </p:cNvPr>
        <p:cNvGrpSpPr/>
        <p:nvPr/>
      </p:nvGrpSpPr>
      <p:grpSpPr>
        <a:xfrm>
          <a:off x="0" y="0"/>
          <a:ext cx="0" cy="0"/>
          <a:chOff x="0" y="0"/>
          <a:chExt cx="0" cy="0"/>
        </a:xfrm>
      </p:grpSpPr>
      <p:sp useBgFill="1">
        <p:nvSpPr>
          <p:cNvPr id="9230" name="Rectangle 922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BE62BDD-7B25-7313-2371-0AC1DAF8F2A9}"/>
              </a:ext>
            </a:extLst>
          </p:cNvPr>
          <p:cNvSpPr txBox="1"/>
          <p:nvPr/>
        </p:nvSpPr>
        <p:spPr>
          <a:xfrm>
            <a:off x="6513788" y="365125"/>
            <a:ext cx="4840010"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Make a routine</a:t>
            </a:r>
          </a:p>
        </p:txBody>
      </p:sp>
      <p:pic>
        <p:nvPicPr>
          <p:cNvPr id="3" name="Picture 2">
            <a:extLst>
              <a:ext uri="{FF2B5EF4-FFF2-40B4-BE49-F238E27FC236}">
                <a16:creationId xmlns:a16="http://schemas.microsoft.com/office/drawing/2014/main" id="{67DEA911-B9EE-1150-6BD7-7CC3BF8622E7}"/>
              </a:ext>
            </a:extLst>
          </p:cNvPr>
          <p:cNvPicPr>
            <a:picLocks noChangeAspect="1"/>
          </p:cNvPicPr>
          <p:nvPr/>
        </p:nvPicPr>
        <p:blipFill>
          <a:blip r:embed="rId3"/>
          <a:srcRect l="821" r="999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xtBox 3">
            <a:extLst>
              <a:ext uri="{FF2B5EF4-FFF2-40B4-BE49-F238E27FC236}">
                <a16:creationId xmlns:a16="http://schemas.microsoft.com/office/drawing/2014/main" id="{2AAE324B-2366-1B4C-8884-F1DD281CBD36}"/>
              </a:ext>
            </a:extLst>
          </p:cNvPr>
          <p:cNvSpPr txBox="1"/>
          <p:nvPr/>
        </p:nvSpPr>
        <p:spPr>
          <a:xfrm>
            <a:off x="6513788" y="2333297"/>
            <a:ext cx="4840010" cy="3843666"/>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Spend 30 minutes a day researching something</a:t>
            </a:r>
          </a:p>
          <a:p>
            <a:pPr marL="285750" indent="-228600">
              <a:lnSpc>
                <a:spcPct val="90000"/>
              </a:lnSpc>
              <a:spcAft>
                <a:spcPts val="600"/>
              </a:spcAft>
              <a:buFont typeface="Arial" panose="020B0604020202020204" pitchFamily="34" charset="0"/>
              <a:buChar char="•"/>
            </a:pPr>
            <a:r>
              <a:rPr lang="en-US" sz="2000" dirty="0"/>
              <a:t>Catch up on the news every day in that industry</a:t>
            </a:r>
          </a:p>
          <a:p>
            <a:pPr marL="285750" indent="-228600">
              <a:lnSpc>
                <a:spcPct val="90000"/>
              </a:lnSpc>
              <a:spcAft>
                <a:spcPts val="600"/>
              </a:spcAft>
              <a:buFont typeface="Arial" panose="020B0604020202020204" pitchFamily="34" charset="0"/>
              <a:buChar char="•"/>
            </a:pPr>
            <a:r>
              <a:rPr lang="en-US" sz="2000" dirty="0"/>
              <a:t>Each day learn a little more some long-term goal</a:t>
            </a:r>
          </a:p>
          <a:p>
            <a:pPr marL="285750" indent="-228600">
              <a:lnSpc>
                <a:spcPct val="90000"/>
              </a:lnSpc>
              <a:spcAft>
                <a:spcPts val="600"/>
              </a:spcAft>
              <a:buFont typeface="Arial" panose="020B0604020202020204" pitchFamily="34" charset="0"/>
              <a:buChar char="•"/>
            </a:pPr>
            <a:r>
              <a:rPr lang="en-US" sz="2000" dirty="0"/>
              <a:t>Challenge whether each area body of knowledge in an industry is useful. (Research what certifications will teach you, then see if it’s being used in Job Descriptions or comes up in mentorship conversations)</a:t>
            </a:r>
          </a:p>
          <a:p>
            <a:pPr marL="285750"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641849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D537AF-9A03-4028-BBDD-0501A4DBA4CC}"/>
              </a:ext>
            </a:extLst>
          </p:cNvPr>
          <p:cNvPicPr>
            <a:picLocks noChangeAspect="1"/>
          </p:cNvPicPr>
          <p:nvPr/>
        </p:nvPicPr>
        <p:blipFill>
          <a:blip r:embed="rId3"/>
          <a:srcRect r="444"/>
          <a:stretch/>
        </p:blipFill>
        <p:spPr>
          <a:xfrm>
            <a:off x="20" y="0"/>
            <a:ext cx="12191980" cy="6857990"/>
          </a:xfrm>
          <a:prstGeom prst="rect">
            <a:avLst/>
          </a:prstGeom>
          <a:noFill/>
        </p:spPr>
      </p:pic>
    </p:spTree>
    <p:extLst>
      <p:ext uri="{BB962C8B-B14F-4D97-AF65-F5344CB8AC3E}">
        <p14:creationId xmlns:p14="http://schemas.microsoft.com/office/powerpoint/2010/main" val="1631882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68F32-2200-01D3-55E2-26E766CF067E}"/>
            </a:ext>
          </a:extLst>
        </p:cNvPr>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1C4E031-F3A7-4966-B357-464312F4360A}"/>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t>The landscape is shifting</a:t>
            </a:r>
          </a:p>
        </p:txBody>
      </p:sp>
      <p:sp>
        <p:nvSpPr>
          <p:cNvPr id="104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This infographic visualizes AI usage across job categories, highlighting which jobs are using AI the most and where adoption is lacking.">
            <a:extLst>
              <a:ext uri="{FF2B5EF4-FFF2-40B4-BE49-F238E27FC236}">
                <a16:creationId xmlns:a16="http://schemas.microsoft.com/office/drawing/2014/main" id="{5546E488-F978-2E15-8009-26BFA6BC2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2348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olidFill>
        </p:spPr>
      </p:pic>
    </p:spTree>
    <p:extLst>
      <p:ext uri="{BB962C8B-B14F-4D97-AF65-F5344CB8AC3E}">
        <p14:creationId xmlns:p14="http://schemas.microsoft.com/office/powerpoint/2010/main" val="4148969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45A9C-2376-072C-5E60-AA9AB072AD25}"/>
            </a:ext>
          </a:extLst>
        </p:cNvPr>
        <p:cNvGrpSpPr/>
        <p:nvPr/>
      </p:nvGrpSpPr>
      <p:grpSpPr>
        <a:xfrm>
          <a:off x="0" y="0"/>
          <a:ext cx="0" cy="0"/>
          <a:chOff x="0" y="0"/>
          <a:chExt cx="0" cy="0"/>
        </a:xfrm>
      </p:grpSpPr>
      <p:sp>
        <p:nvSpPr>
          <p:cNvPr id="1055" name="Rectangle 1054">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7" name="Rectangle 105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white and red sign with black text&#10;&#10;AI-generated content may be incorrect.">
            <a:extLst>
              <a:ext uri="{FF2B5EF4-FFF2-40B4-BE49-F238E27FC236}">
                <a16:creationId xmlns:a16="http://schemas.microsoft.com/office/drawing/2014/main" id="{5A189119-CA64-0217-6A9F-7CD8050D85F5}"/>
              </a:ext>
            </a:extLst>
          </p:cNvPr>
          <p:cNvPicPr>
            <a:picLocks noChangeAspect="1"/>
          </p:cNvPicPr>
          <p:nvPr/>
        </p:nvPicPr>
        <p:blipFill>
          <a:blip r:embed="rId3"/>
          <a:stretch>
            <a:fillRect/>
          </a:stretch>
        </p:blipFill>
        <p:spPr>
          <a:xfrm>
            <a:off x="643467" y="2687738"/>
            <a:ext cx="5294716" cy="1482521"/>
          </a:xfrm>
          <a:prstGeom prst="rect">
            <a:avLst/>
          </a:prstGeom>
        </p:spPr>
      </p:pic>
      <p:cxnSp>
        <p:nvCxnSpPr>
          <p:cNvPr id="1059" name="Straight Connector 1058">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55B4C4B-8EEC-7F73-A824-0D569C7BAECD}"/>
              </a:ext>
            </a:extLst>
          </p:cNvPr>
          <p:cNvPicPr>
            <a:picLocks noChangeAspect="1"/>
          </p:cNvPicPr>
          <p:nvPr/>
        </p:nvPicPr>
        <p:blipFill>
          <a:blip r:embed="rId4"/>
          <a:stretch>
            <a:fillRect/>
          </a:stretch>
        </p:blipFill>
        <p:spPr>
          <a:xfrm>
            <a:off x="6253817" y="781642"/>
            <a:ext cx="5294715" cy="5294715"/>
          </a:xfrm>
          <a:prstGeom prst="rect">
            <a:avLst/>
          </a:prstGeom>
        </p:spPr>
      </p:pic>
    </p:spTree>
    <p:extLst>
      <p:ext uri="{BB962C8B-B14F-4D97-AF65-F5344CB8AC3E}">
        <p14:creationId xmlns:p14="http://schemas.microsoft.com/office/powerpoint/2010/main" val="3532807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79BF8AD-E44F-34B5-272A-5A32864EC902}"/>
              </a:ext>
            </a:extLst>
          </p:cNvPr>
          <p:cNvSpPr txBox="1"/>
          <p:nvPr/>
        </p:nvSpPr>
        <p:spPr>
          <a:xfrm>
            <a:off x="255645" y="265623"/>
            <a:ext cx="4243589" cy="3320668"/>
          </a:xfrm>
          <a:prstGeom prst="rect">
            <a:avLst/>
          </a:prstGeom>
        </p:spPr>
        <p:txBody>
          <a:bodyPr vert="horz" lIns="91440" tIns="45720" rIns="91440" bIns="45720" rtlCol="0">
            <a:noAutofit/>
          </a:bodyPr>
          <a:lstStyle/>
          <a:p>
            <a:pPr indent="-228600">
              <a:lnSpc>
                <a:spcPct val="90000"/>
              </a:lnSpc>
              <a:spcAft>
                <a:spcPts val="2400"/>
              </a:spcAft>
              <a:buFont typeface="Arial" panose="020B0604020202020204" pitchFamily="34" charset="0"/>
              <a:buChar char="•"/>
            </a:pPr>
            <a:r>
              <a:rPr lang="en-US" sz="1600" b="0" i="0" dirty="0">
                <a:effectLst/>
              </a:rPr>
              <a:t>300 million jobs could be lost to AI</a:t>
            </a:r>
          </a:p>
          <a:p>
            <a:pPr indent="-228600">
              <a:lnSpc>
                <a:spcPct val="90000"/>
              </a:lnSpc>
              <a:spcAft>
                <a:spcPts val="2400"/>
              </a:spcAft>
              <a:buFont typeface="Arial" panose="020B0604020202020204" pitchFamily="34" charset="0"/>
              <a:buChar char="•"/>
            </a:pPr>
            <a:r>
              <a:rPr lang="en-US" sz="1600" b="0" i="0" dirty="0">
                <a:effectLst/>
              </a:rPr>
              <a:t>44% of companies using or planning on using AI believe it will result in layoffs in 2024</a:t>
            </a:r>
          </a:p>
          <a:p>
            <a:pPr indent="-228600">
              <a:lnSpc>
                <a:spcPct val="90000"/>
              </a:lnSpc>
              <a:spcAft>
                <a:spcPts val="2400"/>
              </a:spcAft>
              <a:buFont typeface="Arial" panose="020B0604020202020204" pitchFamily="34" charset="0"/>
              <a:buChar char="•"/>
            </a:pPr>
            <a:r>
              <a:rPr lang="en-US" sz="1600" b="0" i="0" dirty="0">
                <a:effectLst/>
              </a:rPr>
              <a:t>By the end of the decade, 14% of workers will have been forced by AI to change career</a:t>
            </a:r>
          </a:p>
          <a:p>
            <a:pPr indent="-228600">
              <a:lnSpc>
                <a:spcPct val="90000"/>
              </a:lnSpc>
              <a:spcAft>
                <a:spcPts val="2400"/>
              </a:spcAft>
              <a:buFont typeface="Arial" panose="020B0604020202020204" pitchFamily="34" charset="0"/>
              <a:buChar char="•"/>
            </a:pPr>
            <a:r>
              <a:rPr lang="en-US" sz="1600" b="0" i="0" dirty="0">
                <a:effectLst/>
              </a:rPr>
              <a:t>14% of all workers have been displaced from their jobs by AI</a:t>
            </a:r>
          </a:p>
          <a:p>
            <a:pPr indent="-228600">
              <a:lnSpc>
                <a:spcPct val="90000"/>
              </a:lnSpc>
              <a:spcAft>
                <a:spcPts val="2400"/>
              </a:spcAft>
              <a:buFont typeface="Arial" panose="020B0604020202020204" pitchFamily="34" charset="0"/>
              <a:buChar char="•"/>
            </a:pPr>
            <a:r>
              <a:rPr lang="en-US" sz="1600" b="0" i="0" dirty="0">
                <a:effectLst/>
              </a:rPr>
              <a:t>60% of the jobs in advanced economies are at risk of being replaced by AI</a:t>
            </a:r>
          </a:p>
          <a:p>
            <a:pPr indent="-228600">
              <a:lnSpc>
                <a:spcPct val="90000"/>
              </a:lnSpc>
              <a:spcAft>
                <a:spcPts val="2400"/>
              </a:spcAft>
              <a:buFont typeface="Arial" panose="020B0604020202020204" pitchFamily="34" charset="0"/>
              <a:buChar char="•"/>
            </a:pPr>
            <a:r>
              <a:rPr lang="en-US" sz="1600" b="0" i="0" dirty="0">
                <a:effectLst/>
              </a:rPr>
              <a:t>But just 26% of jobs in low-income countries are similarly exposed</a:t>
            </a:r>
          </a:p>
          <a:p>
            <a:pPr indent="-228600">
              <a:lnSpc>
                <a:spcPct val="90000"/>
              </a:lnSpc>
              <a:spcAft>
                <a:spcPts val="2400"/>
              </a:spcAft>
              <a:buFont typeface="Arial" panose="020B0604020202020204" pitchFamily="34" charset="0"/>
              <a:buChar char="•"/>
            </a:pPr>
            <a:r>
              <a:rPr lang="en-US" sz="1600" b="0" i="0" dirty="0">
                <a:effectLst/>
              </a:rPr>
              <a:t>24% of all workers are worried that AI will soon make their job obsolete</a:t>
            </a:r>
          </a:p>
          <a:p>
            <a:pPr indent="-228600">
              <a:lnSpc>
                <a:spcPct val="90000"/>
              </a:lnSpc>
              <a:spcAft>
                <a:spcPts val="2400"/>
              </a:spcAft>
              <a:buFont typeface="Arial" panose="020B0604020202020204" pitchFamily="34" charset="0"/>
              <a:buChar char="•"/>
            </a:pPr>
            <a:r>
              <a:rPr lang="en-US" sz="1600" b="0" i="0" dirty="0">
                <a:effectLst/>
              </a:rPr>
              <a:t>Workers aged 18-24 are 129% more likely than workers aged over 65 to worry that AI will make their job obsolete</a:t>
            </a:r>
          </a:p>
          <a:p>
            <a:pPr indent="-228600">
              <a:lnSpc>
                <a:spcPct val="90000"/>
              </a:lnSpc>
              <a:spcAft>
                <a:spcPts val="2400"/>
              </a:spcAft>
              <a:buFont typeface="Arial" panose="020B0604020202020204" pitchFamily="34" charset="0"/>
              <a:buChar char="•"/>
            </a:pPr>
            <a:r>
              <a:rPr lang="en-US" sz="1600" b="0" i="0" dirty="0">
                <a:effectLst/>
              </a:rPr>
              <a:t>15% of workers in the US would consider having an AI boss</a:t>
            </a:r>
          </a:p>
        </p:txBody>
      </p:sp>
      <p:pic>
        <p:nvPicPr>
          <p:cNvPr id="2" name="Picture 2" descr="chuckles I'm in danger meme template HD | Ralph In Danger | Know Your Meme">
            <a:extLst>
              <a:ext uri="{FF2B5EF4-FFF2-40B4-BE49-F238E27FC236}">
                <a16:creationId xmlns:a16="http://schemas.microsoft.com/office/drawing/2014/main" id="{AEC30771-A634-0921-4F69-4E4E2A1FF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21" r="23002"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olidFill>
        </p:spPr>
      </p:pic>
    </p:spTree>
    <p:extLst>
      <p:ext uri="{BB962C8B-B14F-4D97-AF65-F5344CB8AC3E}">
        <p14:creationId xmlns:p14="http://schemas.microsoft.com/office/powerpoint/2010/main" val="75403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B9E40-3754-98A1-10FC-7408561D4A51}"/>
            </a:ext>
          </a:extLst>
        </p:cNvPr>
        <p:cNvGrpSpPr/>
        <p:nvPr/>
      </p:nvGrpSpPr>
      <p:grpSpPr>
        <a:xfrm>
          <a:off x="0" y="0"/>
          <a:ext cx="0" cy="0"/>
          <a:chOff x="0" y="0"/>
          <a:chExt cx="0" cy="0"/>
        </a:xfrm>
      </p:grpSpPr>
      <p:sp>
        <p:nvSpPr>
          <p:cNvPr id="8199" name="Rectangle 8198">
            <a:extLst>
              <a:ext uri="{FF2B5EF4-FFF2-40B4-BE49-F238E27FC236}">
                <a16:creationId xmlns:a16="http://schemas.microsoft.com/office/drawing/2014/main" id="{AC946EAA-760E-5D87-E336-39A5EA86A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194" name="Picture 2" descr="Finding inner peace – Spiritual Earth">
            <a:extLst>
              <a:ext uri="{FF2B5EF4-FFF2-40B4-BE49-F238E27FC236}">
                <a16:creationId xmlns:a16="http://schemas.microsoft.com/office/drawing/2014/main" id="{E51136A8-A472-3609-9B6C-CA66FA8FC704}"/>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73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CB9872-D010-C7A1-91D9-87F983F414CA}"/>
              </a:ext>
            </a:extLst>
          </p:cNvPr>
          <p:cNvSpPr>
            <a:spLocks noGrp="1"/>
          </p:cNvSpPr>
          <p:nvPr>
            <p:ph type="ctrTitle"/>
          </p:nvPr>
        </p:nvSpPr>
        <p:spPr>
          <a:xfrm>
            <a:off x="838201" y="1065862"/>
            <a:ext cx="3313164" cy="4726276"/>
          </a:xfrm>
        </p:spPr>
        <p:txBody>
          <a:bodyPr vert="horz" lIns="91440" tIns="45720" rIns="91440" bIns="45720" rtlCol="0" anchor="ctr">
            <a:normAutofit/>
          </a:bodyPr>
          <a:lstStyle/>
          <a:p>
            <a:pPr algn="r"/>
            <a:r>
              <a:rPr lang="en-US" sz="4000" dirty="0">
                <a:solidFill>
                  <a:srgbClr val="FFFFFF"/>
                </a:solidFill>
                <a:cs typeface="+mj-cs"/>
              </a:rPr>
              <a:t>Gain Composure</a:t>
            </a:r>
          </a:p>
        </p:txBody>
      </p:sp>
      <p:cxnSp>
        <p:nvCxnSpPr>
          <p:cNvPr id="8201" name="Straight Connector 8200">
            <a:extLst>
              <a:ext uri="{FF2B5EF4-FFF2-40B4-BE49-F238E27FC236}">
                <a16:creationId xmlns:a16="http://schemas.microsoft.com/office/drawing/2014/main" id="{74B1796F-A36E-9985-E3D0-842383C4BB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6C63AC9-8BC1-C5FA-415E-8353D67C5758}"/>
              </a:ext>
            </a:extLst>
          </p:cNvPr>
          <p:cNvSpPr txBox="1"/>
          <p:nvPr/>
        </p:nvSpPr>
        <p:spPr>
          <a:xfrm>
            <a:off x="5155379" y="1065862"/>
            <a:ext cx="6626311" cy="4726276"/>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How has success in your current job brought more skills?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Of the people you’ve met, who seems cool?</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srgbClr val="FFFFFF"/>
                </a:solidFill>
                <a:latin typeface="Calibri" panose="020F0502020204030204"/>
              </a:rPr>
              <a:t>What skills can be served in another kind of role?</a:t>
            </a: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How do you solve problems?</a:t>
            </a:r>
          </a:p>
        </p:txBody>
      </p:sp>
      <p:sp>
        <p:nvSpPr>
          <p:cNvPr id="3" name="Title 1">
            <a:extLst>
              <a:ext uri="{FF2B5EF4-FFF2-40B4-BE49-F238E27FC236}">
                <a16:creationId xmlns:a16="http://schemas.microsoft.com/office/drawing/2014/main" id="{B88A5BAC-0D3A-5AE9-A943-CE221E3BDFBE}"/>
              </a:ext>
            </a:extLst>
          </p:cNvPr>
          <p:cNvSpPr txBox="1">
            <a:spLocks/>
          </p:cNvSpPr>
          <p:nvPr/>
        </p:nvSpPr>
        <p:spPr>
          <a:xfrm>
            <a:off x="3429688" y="450401"/>
            <a:ext cx="4818184" cy="86844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300" b="0" i="0" kern="1200" spc="0" baseline="0">
                <a:solidFill>
                  <a:schemeClr val="bg1"/>
                </a:solidFill>
                <a:latin typeface="+mj-lt"/>
                <a:ea typeface="+mj-ea"/>
                <a:cs typeface="CiscoSans Thin"/>
              </a:defRPr>
            </a:lvl1pPr>
          </a:lstStyle>
          <a:p>
            <a:pPr algn="r"/>
            <a:r>
              <a:rPr lang="en-US" sz="4000" dirty="0">
                <a:solidFill>
                  <a:srgbClr val="FFFFFF"/>
                </a:solidFill>
                <a:cs typeface="+mj-cs"/>
              </a:rPr>
              <a:t>What DO I Do?</a:t>
            </a:r>
          </a:p>
        </p:txBody>
      </p:sp>
    </p:spTree>
    <p:extLst>
      <p:ext uri="{BB962C8B-B14F-4D97-AF65-F5344CB8AC3E}">
        <p14:creationId xmlns:p14="http://schemas.microsoft.com/office/powerpoint/2010/main" val="3581571842"/>
      </p:ext>
    </p:extLst>
  </p:cSld>
  <p:clrMapOvr>
    <a:overrideClrMapping bg1="dk1" tx1="lt1" bg2="dk2" tx2="lt2" accent1="accent1" accent2="accent2" accent3="accent3" accent4="accent4" accent5="accent5" accent6="accent6" hlink="hlink" folHlink="folHlink"/>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B36F24-2576-4564-A15C-EF0C8DE412BF}"/>
            </a:ext>
          </a:extLst>
        </p:cNvPr>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D898B59-A38B-030B-4940-EFD4EBB37148}"/>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latin typeface="+mj-lt"/>
                <a:ea typeface="+mj-ea"/>
                <a:cs typeface="+mj-cs"/>
              </a:rPr>
              <a:t>How to be a chameleon</a:t>
            </a:r>
          </a:p>
        </p:txBody>
      </p:sp>
      <p:sp>
        <p:nvSpPr>
          <p:cNvPr id="309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A938E37-1406-8E35-CB04-A43230F0314B}"/>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Ask for the wisdom from an expert in a job you want, not the education</a:t>
            </a:r>
          </a:p>
          <a:p>
            <a:pPr marL="285750" indent="-228600">
              <a:lnSpc>
                <a:spcPct val="90000"/>
              </a:lnSpc>
              <a:spcAft>
                <a:spcPts val="600"/>
              </a:spcAft>
              <a:buFont typeface="Arial" panose="020B0604020202020204" pitchFamily="34" charset="0"/>
              <a:buChar char="•"/>
            </a:pPr>
            <a:r>
              <a:rPr lang="en-US" sz="2000" dirty="0"/>
              <a:t>Don’t focus on the requirements, focus on the needs</a:t>
            </a:r>
          </a:p>
          <a:p>
            <a:pPr marL="285750" indent="-228600">
              <a:lnSpc>
                <a:spcPct val="90000"/>
              </a:lnSpc>
              <a:spcAft>
                <a:spcPts val="600"/>
              </a:spcAft>
              <a:buFont typeface="Arial" panose="020B0604020202020204" pitchFamily="34" charset="0"/>
              <a:buChar char="•"/>
            </a:pPr>
            <a:r>
              <a:rPr lang="en-US" sz="2000" dirty="0"/>
              <a:t>Talk, talk and talk some more to anyone and everyone in the job you want</a:t>
            </a:r>
          </a:p>
          <a:p>
            <a:pPr marL="285750" indent="-228600">
              <a:lnSpc>
                <a:spcPct val="90000"/>
              </a:lnSpc>
              <a:spcAft>
                <a:spcPts val="600"/>
              </a:spcAft>
              <a:buFont typeface="Arial" panose="020B0604020202020204" pitchFamily="34" charset="0"/>
              <a:buChar char="•"/>
            </a:pPr>
            <a:r>
              <a:rPr lang="en-US" sz="2000" dirty="0"/>
              <a:t>Once you have a good understand of the job, then seek education</a:t>
            </a:r>
          </a:p>
          <a:p>
            <a:pPr marL="285750" indent="-228600">
              <a:lnSpc>
                <a:spcPct val="90000"/>
              </a:lnSpc>
              <a:spcAft>
                <a:spcPts val="600"/>
              </a:spcAft>
              <a:buFont typeface="Arial" panose="020B0604020202020204" pitchFamily="34" charset="0"/>
              <a:buChar char="•"/>
            </a:pPr>
            <a:endParaRPr lang="en-US" sz="2000" dirty="0"/>
          </a:p>
        </p:txBody>
      </p:sp>
      <p:pic>
        <p:nvPicPr>
          <p:cNvPr id="3074" name="Picture 2" descr="Thor not if i do this Meme Generator - Imgflip">
            <a:extLst>
              <a:ext uri="{FF2B5EF4-FFF2-40B4-BE49-F238E27FC236}">
                <a16:creationId xmlns:a16="http://schemas.microsoft.com/office/drawing/2014/main" id="{94F2B75D-6417-0764-4FBA-566B197D6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5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689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FABF25-2CCE-13A3-5B3A-E527DD2B6801}"/>
            </a:ext>
          </a:extLst>
        </p:cNvPr>
        <p:cNvGrpSpPr/>
        <p:nvPr/>
      </p:nvGrpSpPr>
      <p:grpSpPr>
        <a:xfrm>
          <a:off x="0" y="0"/>
          <a:ext cx="0" cy="0"/>
          <a:chOff x="0" y="0"/>
          <a:chExt cx="0" cy="0"/>
        </a:xfrm>
      </p:grpSpPr>
      <p:sp useBgFill="1">
        <p:nvSpPr>
          <p:cNvPr id="3095" name="Rectangle 309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FB71370-4E19-6599-F8C3-D15B79894B02}"/>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latin typeface="+mj-lt"/>
                <a:ea typeface="+mj-ea"/>
                <a:cs typeface="+mj-cs"/>
              </a:rPr>
              <a:t>Get wisdom</a:t>
            </a:r>
          </a:p>
        </p:txBody>
      </p:sp>
      <p:sp>
        <p:nvSpPr>
          <p:cNvPr id="309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432CC89-E625-F1AF-233E-04D152393102}"/>
              </a:ext>
            </a:extLst>
          </p:cNvPr>
          <p:cNvSpPr txBox="1"/>
          <p:nvPr/>
        </p:nvSpPr>
        <p:spPr>
          <a:xfrm>
            <a:off x="640080" y="2872899"/>
            <a:ext cx="4243589" cy="3320668"/>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000" dirty="0"/>
              <a:t>A job has requirements, but we work with people who must have some level of trust with each other</a:t>
            </a:r>
            <a:br>
              <a:rPr lang="en-US" sz="2000" dirty="0"/>
            </a:br>
            <a:r>
              <a:rPr lang="en-US" sz="2000" dirty="0"/>
              <a:t>(What can I never forget in this job?)</a:t>
            </a:r>
          </a:p>
          <a:p>
            <a:pPr marL="285750" indent="-228600">
              <a:lnSpc>
                <a:spcPct val="90000"/>
              </a:lnSpc>
              <a:spcAft>
                <a:spcPts val="600"/>
              </a:spcAft>
              <a:buFont typeface="Arial" panose="020B0604020202020204" pitchFamily="34" charset="0"/>
              <a:buChar char="•"/>
            </a:pPr>
            <a:r>
              <a:rPr lang="en-US" sz="2000" dirty="0"/>
              <a:t>Understanding that trust first starts with being able to ”speak the language”</a:t>
            </a:r>
            <a:br>
              <a:rPr lang="en-US" sz="2000" dirty="0"/>
            </a:br>
            <a:r>
              <a:rPr lang="en-US" sz="2000" dirty="0"/>
              <a:t>(What’s the thing you wish people knew more about?)</a:t>
            </a:r>
          </a:p>
          <a:p>
            <a:pPr marL="285750" indent="-228600">
              <a:lnSpc>
                <a:spcPct val="90000"/>
              </a:lnSpc>
              <a:spcAft>
                <a:spcPts val="600"/>
              </a:spcAft>
              <a:buFont typeface="Arial" panose="020B0604020202020204" pitchFamily="34" charset="0"/>
              <a:buChar char="•"/>
            </a:pPr>
            <a:r>
              <a:rPr lang="en-US" sz="2000" dirty="0"/>
              <a:t>When jargon fails, war stories prevail</a:t>
            </a:r>
            <a:br>
              <a:rPr lang="en-US" sz="2000" dirty="0"/>
            </a:br>
            <a:r>
              <a:rPr lang="en-US" sz="2000" dirty="0"/>
              <a:t>(What sucks at your job?)</a:t>
            </a:r>
          </a:p>
          <a:p>
            <a:pPr marL="285750" indent="-228600">
              <a:lnSpc>
                <a:spcPct val="90000"/>
              </a:lnSpc>
              <a:spcAft>
                <a:spcPts val="600"/>
              </a:spcAft>
              <a:buFont typeface="Arial" panose="020B0604020202020204" pitchFamily="34" charset="0"/>
              <a:buChar char="•"/>
            </a:pPr>
            <a:endParaRPr lang="en-US" sz="2000" dirty="0"/>
          </a:p>
        </p:txBody>
      </p:sp>
      <p:pic>
        <p:nvPicPr>
          <p:cNvPr id="2" name="Picture 1">
            <a:extLst>
              <a:ext uri="{FF2B5EF4-FFF2-40B4-BE49-F238E27FC236}">
                <a16:creationId xmlns:a16="http://schemas.microsoft.com/office/drawing/2014/main" id="{35D24CAD-3958-F073-0F59-795464EC7ADD}"/>
              </a:ext>
            </a:extLst>
          </p:cNvPr>
          <p:cNvPicPr>
            <a:picLocks noChangeAspect="1"/>
          </p:cNvPicPr>
          <p:nvPr/>
        </p:nvPicPr>
        <p:blipFill>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69940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1C0745-AC98-5884-2923-CAA873CA468F}"/>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3FFF7B-CBA2-1AB1-7886-2C0329915F6C}"/>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latin typeface="+mj-lt"/>
                <a:ea typeface="+mj-ea"/>
                <a:cs typeface="+mj-cs"/>
              </a:rPr>
              <a:t>Not requirements, but needs</a:t>
            </a:r>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6D5171E-4DD0-E1DF-85EC-812B847AE36F}"/>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900" dirty="0"/>
              <a:t>Careers aren’t built by what’s advertised</a:t>
            </a:r>
            <a:br>
              <a:rPr lang="en-US" sz="1900" dirty="0"/>
            </a:br>
            <a:r>
              <a:rPr lang="en-US" sz="1900" dirty="0"/>
              <a:t>(What is the company building that requires this position?)</a:t>
            </a:r>
          </a:p>
          <a:p>
            <a:pPr marL="285750" indent="-228600">
              <a:lnSpc>
                <a:spcPct val="90000"/>
              </a:lnSpc>
              <a:spcAft>
                <a:spcPts val="600"/>
              </a:spcAft>
              <a:buFont typeface="Arial" panose="020B0604020202020204" pitchFamily="34" charset="0"/>
              <a:buChar char="•"/>
            </a:pPr>
            <a:r>
              <a:rPr lang="en-US" sz="1900" dirty="0"/>
              <a:t>Careers are sustained by adaptability</a:t>
            </a:r>
            <a:br>
              <a:rPr lang="en-US" sz="1900" dirty="0"/>
            </a:br>
            <a:r>
              <a:rPr lang="en-US" sz="1900" dirty="0"/>
              <a:t>(What market insights can I get in this industry?)</a:t>
            </a:r>
          </a:p>
          <a:p>
            <a:pPr marL="285750" indent="-228600">
              <a:lnSpc>
                <a:spcPct val="90000"/>
              </a:lnSpc>
              <a:spcAft>
                <a:spcPts val="600"/>
              </a:spcAft>
              <a:buFont typeface="Arial" panose="020B0604020202020204" pitchFamily="34" charset="0"/>
              <a:buChar char="•"/>
            </a:pPr>
            <a:r>
              <a:rPr lang="en-US" sz="1900" dirty="0"/>
              <a:t>Being inquisitive, at the right time, identifies those needs</a:t>
            </a:r>
            <a:br>
              <a:rPr lang="en-US" sz="1900" dirty="0"/>
            </a:br>
            <a:r>
              <a:rPr lang="en-US" sz="1900" dirty="0"/>
              <a:t>(What problems are left unsolved, but drive a lot of complaints)</a:t>
            </a:r>
          </a:p>
          <a:p>
            <a:pPr marL="285750" indent="-228600">
              <a:lnSpc>
                <a:spcPct val="90000"/>
              </a:lnSpc>
              <a:spcAft>
                <a:spcPts val="600"/>
              </a:spcAft>
              <a:buFont typeface="Arial" panose="020B0604020202020204" pitchFamily="34" charset="0"/>
              <a:buChar char="•"/>
            </a:pPr>
            <a:endParaRPr lang="en-US" sz="1900" dirty="0"/>
          </a:p>
          <a:p>
            <a:pPr marL="285750" indent="-228600">
              <a:lnSpc>
                <a:spcPct val="90000"/>
              </a:lnSpc>
              <a:spcAft>
                <a:spcPts val="600"/>
              </a:spcAft>
              <a:buFont typeface="Arial" panose="020B0604020202020204" pitchFamily="34" charset="0"/>
              <a:buChar char="•"/>
            </a:pPr>
            <a:endParaRPr lang="en-US" sz="1900" dirty="0"/>
          </a:p>
          <a:p>
            <a:pPr marL="285750" indent="-228600">
              <a:lnSpc>
                <a:spcPct val="90000"/>
              </a:lnSpc>
              <a:spcAft>
                <a:spcPts val="600"/>
              </a:spcAft>
              <a:buFont typeface="Arial" panose="020B0604020202020204" pitchFamily="34" charset="0"/>
              <a:buChar char="•"/>
            </a:pPr>
            <a:endParaRPr lang="en-US" sz="1900" dirty="0"/>
          </a:p>
        </p:txBody>
      </p:sp>
      <p:pic>
        <p:nvPicPr>
          <p:cNvPr id="5122" name="Picture 2" descr="A couple of boats in the water at night&#10;&#10;AI-generated content may be incorrect.">
            <a:extLst>
              <a:ext uri="{FF2B5EF4-FFF2-40B4-BE49-F238E27FC236}">
                <a16:creationId xmlns:a16="http://schemas.microsoft.com/office/drawing/2014/main" id="{B0692A1B-D906-FCAE-3771-4A3B16487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27" r="1667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365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214ED0-C34F-242D-119C-35E5D43BBB43}"/>
            </a:ext>
          </a:extLst>
        </p:cNvPr>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549D98B-FC8F-4807-E64B-EBFDFD7A20C9}"/>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dirty="0">
                <a:latin typeface="+mj-lt"/>
                <a:ea typeface="+mj-ea"/>
                <a:cs typeface="+mj-cs"/>
              </a:rPr>
              <a:t>Talk, talk, and talk some more</a:t>
            </a:r>
          </a:p>
        </p:txBody>
      </p:sp>
      <p:sp>
        <p:nvSpPr>
          <p:cNvPr id="717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AAFDBB7-F543-43A3-7E21-D4F7EC086963}"/>
              </a:ext>
            </a:extLst>
          </p:cNvPr>
          <p:cNvSpPr txBox="1"/>
          <p:nvPr/>
        </p:nvSpPr>
        <p:spPr>
          <a:xfrm>
            <a:off x="640080" y="2872899"/>
            <a:ext cx="4243589" cy="3320668"/>
          </a:xfrm>
          <a:prstGeom prst="rect">
            <a:avLst/>
          </a:prstGeom>
        </p:spPr>
        <p:txBody>
          <a:bodyPr vert="horz" lIns="91440" tIns="45720" rIns="91440" bIns="45720" rtlCol="0">
            <a:normAutofit fontScale="92500"/>
          </a:bodyPr>
          <a:lstStyle/>
          <a:p>
            <a:pPr marL="285750" indent="-228600">
              <a:lnSpc>
                <a:spcPct val="90000"/>
              </a:lnSpc>
              <a:spcAft>
                <a:spcPts val="600"/>
              </a:spcAft>
              <a:buFont typeface="Arial" panose="020B0604020202020204" pitchFamily="34" charset="0"/>
              <a:buChar char="•"/>
            </a:pPr>
            <a:r>
              <a:rPr lang="en-US" sz="1900" dirty="0"/>
              <a:t>First sit and learn from someone who knows </a:t>
            </a:r>
          </a:p>
          <a:p>
            <a:pPr marL="742950" lvl="1" indent="-228600">
              <a:lnSpc>
                <a:spcPct val="90000"/>
              </a:lnSpc>
              <a:spcAft>
                <a:spcPts val="600"/>
              </a:spcAft>
              <a:buFont typeface="Arial" panose="020B0604020202020204" pitchFamily="34" charset="0"/>
              <a:buChar char="•"/>
            </a:pPr>
            <a:r>
              <a:rPr lang="en-US" sz="1900" dirty="0"/>
              <a:t>Who does this kind of work?</a:t>
            </a:r>
          </a:p>
          <a:p>
            <a:pPr marL="742950" lvl="1" indent="-228600">
              <a:lnSpc>
                <a:spcPct val="90000"/>
              </a:lnSpc>
              <a:spcAft>
                <a:spcPts val="600"/>
              </a:spcAft>
              <a:buFont typeface="Arial" panose="020B0604020202020204" pitchFamily="34" charset="0"/>
              <a:buChar char="•"/>
            </a:pPr>
            <a:r>
              <a:rPr lang="en-US" sz="1900" dirty="0"/>
              <a:t>What does it mean to be successful?</a:t>
            </a:r>
          </a:p>
          <a:p>
            <a:pPr marL="742950" lvl="1" indent="-228600">
              <a:lnSpc>
                <a:spcPct val="90000"/>
              </a:lnSpc>
              <a:spcAft>
                <a:spcPts val="600"/>
              </a:spcAft>
              <a:buFont typeface="Arial" panose="020B0604020202020204" pitchFamily="34" charset="0"/>
              <a:buChar char="•"/>
            </a:pPr>
            <a:r>
              <a:rPr lang="en-US" sz="1900" dirty="0"/>
              <a:t>What worries you about this line of work?</a:t>
            </a:r>
          </a:p>
          <a:p>
            <a:pPr marL="742950" lvl="1" indent="-228600">
              <a:lnSpc>
                <a:spcPct val="90000"/>
              </a:lnSpc>
              <a:spcAft>
                <a:spcPts val="600"/>
              </a:spcAft>
              <a:buFont typeface="Arial" panose="020B0604020202020204" pitchFamily="34" charset="0"/>
              <a:buChar char="•"/>
            </a:pPr>
            <a:r>
              <a:rPr lang="en-US" sz="1900" dirty="0"/>
              <a:t>Where do you get your knowledge?</a:t>
            </a:r>
          </a:p>
          <a:p>
            <a:pPr marL="285750" indent="-228600">
              <a:lnSpc>
                <a:spcPct val="90000"/>
              </a:lnSpc>
              <a:spcAft>
                <a:spcPts val="600"/>
              </a:spcAft>
              <a:buFont typeface="Arial" panose="020B0604020202020204" pitchFamily="34" charset="0"/>
              <a:buChar char="•"/>
            </a:pPr>
            <a:r>
              <a:rPr lang="en-US" sz="1900" dirty="0"/>
              <a:t>After you learn something interesting, share it with a small audience to see if you got it right. Then a big audience</a:t>
            </a:r>
          </a:p>
          <a:p>
            <a:pPr marL="285750" indent="-228600">
              <a:lnSpc>
                <a:spcPct val="90000"/>
              </a:lnSpc>
              <a:spcAft>
                <a:spcPts val="600"/>
              </a:spcAft>
              <a:buFont typeface="Arial" panose="020B0604020202020204" pitchFamily="34" charset="0"/>
              <a:buChar char="•"/>
            </a:pPr>
            <a:endParaRPr lang="en-US" sz="1900" dirty="0"/>
          </a:p>
          <a:p>
            <a:pPr marL="285750" indent="-228600">
              <a:lnSpc>
                <a:spcPct val="90000"/>
              </a:lnSpc>
              <a:spcAft>
                <a:spcPts val="600"/>
              </a:spcAft>
              <a:buFont typeface="Arial" panose="020B0604020202020204" pitchFamily="34" charset="0"/>
              <a:buChar char="•"/>
            </a:pPr>
            <a:endParaRPr lang="en-US" sz="1900" dirty="0"/>
          </a:p>
          <a:p>
            <a:pPr marL="285750" indent="-228600">
              <a:lnSpc>
                <a:spcPct val="90000"/>
              </a:lnSpc>
              <a:spcAft>
                <a:spcPts val="600"/>
              </a:spcAft>
              <a:buFont typeface="Arial" panose="020B0604020202020204" pitchFamily="34" charset="0"/>
              <a:buChar char="•"/>
            </a:pPr>
            <a:endParaRPr lang="en-US" sz="1900" dirty="0"/>
          </a:p>
        </p:txBody>
      </p:sp>
      <p:pic>
        <p:nvPicPr>
          <p:cNvPr id="7170" name="Picture 2" descr="A person wearing headphones and talking&#10;&#10;AI-generated content may be incorrect.">
            <a:extLst>
              <a:ext uri="{FF2B5EF4-FFF2-40B4-BE49-F238E27FC236}">
                <a16:creationId xmlns:a16="http://schemas.microsoft.com/office/drawing/2014/main" id="{44994786-5234-579A-F581-6BDDF514D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90" r="2229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081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10859</TotalTime>
  <Words>870</Words>
  <Application>Microsoft Office PowerPoint</Application>
  <PresentationFormat>Widescreen</PresentationFormat>
  <Paragraphs>96</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CiscoSans Thin</vt:lpstr>
      <vt:lpstr>Office Theme</vt:lpstr>
      <vt:lpstr>PowerPoint Presentation</vt:lpstr>
      <vt:lpstr>The landscape is shifting</vt:lpstr>
      <vt:lpstr>PowerPoint Presentation</vt:lpstr>
      <vt:lpstr>PowerPoint Presentation</vt:lpstr>
      <vt:lpstr>Gain Composure</vt:lpstr>
      <vt:lpstr>PowerPoint Presentation</vt:lpstr>
      <vt:lpstr>PowerPoint Presentation</vt:lpstr>
      <vt:lpstr>PowerPoint Presentation</vt:lpstr>
      <vt:lpstr>PowerPoint Presentation</vt:lpstr>
      <vt:lpstr>PowerPoint Presentation</vt:lpstr>
      <vt:lpstr>Interpreting the Job Description Understand Audience</vt:lpstr>
      <vt:lpstr>Looking at the Job Description strange new world</vt:lpstr>
      <vt:lpstr>Looking at the Job Description strange new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Tom Purdy</cp:lastModifiedBy>
  <cp:revision>77</cp:revision>
  <dcterms:created xsi:type="dcterms:W3CDTF">2017-09-02T18:13:15Z</dcterms:created>
  <dcterms:modified xsi:type="dcterms:W3CDTF">2025-03-09T22:11:42Z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189e4fd-a2fa-47bf-9b21-17f706ee2968_Enabled">
    <vt:lpwstr>true</vt:lpwstr>
  </property>
  <property fmtid="{D5CDD505-2E9C-101B-9397-08002B2CF9AE}" pid="3" name="MSIP_Label_a189e4fd-a2fa-47bf-9b21-17f706ee2968_SetDate">
    <vt:lpwstr>2025-03-06T02:11:00Z</vt:lpwstr>
  </property>
  <property fmtid="{D5CDD505-2E9C-101B-9397-08002B2CF9AE}" pid="4" name="MSIP_Label_a189e4fd-a2fa-47bf-9b21-17f706ee2968_Method">
    <vt:lpwstr>Privileged</vt:lpwstr>
  </property>
  <property fmtid="{D5CDD505-2E9C-101B-9397-08002B2CF9AE}" pid="5" name="MSIP_Label_a189e4fd-a2fa-47bf-9b21-17f706ee2968_Name">
    <vt:lpwstr>Cisco Public Label</vt:lpwstr>
  </property>
  <property fmtid="{D5CDD505-2E9C-101B-9397-08002B2CF9AE}" pid="6" name="MSIP_Label_a189e4fd-a2fa-47bf-9b21-17f706ee2968_SiteId">
    <vt:lpwstr>5ae1af62-9505-4097-a69a-c1553ef7840e</vt:lpwstr>
  </property>
  <property fmtid="{D5CDD505-2E9C-101B-9397-08002B2CF9AE}" pid="7" name="MSIP_Label_a189e4fd-a2fa-47bf-9b21-17f706ee2968_ActionId">
    <vt:lpwstr>ab5918d9-0ab4-4dc5-a719-05d2dafde7e6</vt:lpwstr>
  </property>
  <property fmtid="{D5CDD505-2E9C-101B-9397-08002B2CF9AE}" pid="8" name="MSIP_Label_a189e4fd-a2fa-47bf-9b21-17f706ee2968_ContentBits">
    <vt:lpwstr>2</vt:lpwstr>
  </property>
  <property fmtid="{D5CDD505-2E9C-101B-9397-08002B2CF9AE}" pid="9" name="MSIP_Label_a189e4fd-a2fa-47bf-9b21-17f706ee2968_Tag">
    <vt:lpwstr>50, 0, 1, 1</vt:lpwstr>
  </property>
  <property fmtid="{D5CDD505-2E9C-101B-9397-08002B2CF9AE}" pid="10" name="ClassificationContentMarkingFooterLocations">
    <vt:lpwstr>Office Theme:10</vt:lpwstr>
  </property>
  <property fmtid="{D5CDD505-2E9C-101B-9397-08002B2CF9AE}" pid="11" name="ClassificationContentMarkingFooterText">
    <vt:lpwstr>-</vt:lpwstr>
  </property>
</Properties>
</file>