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Georgia" panose="02040502050405020303" pitchFamily="18" charset="0"/>
      <p:regular r:id="rId11"/>
      <p:bold r:id="rId12"/>
      <p:italic r:id="rId13"/>
      <p:boldItalic r:id="rId14"/>
    </p:embeddedFont>
    <p:embeddedFont>
      <p:font typeface="Roboto" panose="02000000000000000000" pitchFamily="2" charset="0"/>
      <p:regular r:id="rId15"/>
      <p:bold r:id="rId16"/>
      <p:italic r:id="rId17"/>
      <p:boldItalic r:id="rId18"/>
    </p:embeddedFont>
    <p:embeddedFont>
      <p:font typeface="Roboto Slab" pitchFamily="2" charset="0"/>
      <p:regular r:id="rId19"/>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9" d="100"/>
          <a:sy n="139" d="100"/>
        </p:scale>
        <p:origin x="80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21222d4cb1a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21222d4cb1a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1222d4cb1a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21222d4cb1a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1222d4cb1a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21222d4cb1a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dirty="0"/>
              <a:t>You can’t sell a product you don’t know or believe in.</a:t>
            </a:r>
            <a:endParaRPr dirty="0"/>
          </a:p>
          <a:p>
            <a:pPr marL="457200" lvl="0" indent="-298450" algn="l" rtl="0">
              <a:spcBef>
                <a:spcPts val="0"/>
              </a:spcBef>
              <a:spcAft>
                <a:spcPts val="0"/>
              </a:spcAft>
              <a:buSzPts val="1100"/>
              <a:buChar char="●"/>
            </a:pPr>
            <a:r>
              <a:rPr lang="en" dirty="0"/>
              <a:t>Look at influencers inside and outside of your industry to help</a:t>
            </a:r>
            <a:endParaRPr dirty="0"/>
          </a:p>
          <a:p>
            <a:pPr marL="914400" lvl="1" indent="-298450" algn="l" rtl="0">
              <a:spcBef>
                <a:spcPts val="0"/>
              </a:spcBef>
              <a:spcAft>
                <a:spcPts val="0"/>
              </a:spcAft>
              <a:buSzPts val="1100"/>
              <a:buChar char="○"/>
            </a:pPr>
            <a:r>
              <a:rPr lang="en" dirty="0"/>
              <a:t>What do you like and dislike about how they portray themselves?</a:t>
            </a:r>
            <a:endParaRPr dirty="0"/>
          </a:p>
          <a:p>
            <a:pPr marL="914400" lvl="1" indent="-298450" algn="l" rtl="0">
              <a:spcBef>
                <a:spcPts val="0"/>
              </a:spcBef>
              <a:spcAft>
                <a:spcPts val="0"/>
              </a:spcAft>
              <a:buSzPts val="1100"/>
              <a:buChar char="○"/>
            </a:pPr>
            <a:r>
              <a:rPr lang="en" dirty="0"/>
              <a:t>Do you align with any?</a:t>
            </a:r>
            <a:endParaRPr dirty="0"/>
          </a:p>
          <a:p>
            <a:pPr marL="914400" lvl="1" indent="-298450" algn="l" rtl="0">
              <a:spcBef>
                <a:spcPts val="0"/>
              </a:spcBef>
              <a:spcAft>
                <a:spcPts val="0"/>
              </a:spcAft>
              <a:buSzPts val="1100"/>
              <a:buChar char="○"/>
            </a:pPr>
            <a:r>
              <a:rPr lang="en" dirty="0"/>
              <a:t>What organizations do they work for, belong to, and what are their brands?</a:t>
            </a:r>
            <a:endParaRPr dirty="0"/>
          </a:p>
          <a:p>
            <a:pPr marL="457200" lvl="0" indent="-298450" algn="l" rtl="0">
              <a:spcBef>
                <a:spcPts val="0"/>
              </a:spcBef>
              <a:spcAft>
                <a:spcPts val="0"/>
              </a:spcAft>
              <a:buSzPts val="1100"/>
              <a:buChar char="●"/>
            </a:pPr>
            <a:r>
              <a:rPr lang="en" dirty="0"/>
              <a:t>If you are having trouble, contact past and present friends, co-workers, mentors &amp; mentees, people you worked with, people you supervised, professors, and ask them for 3 adjectives to describe you.</a:t>
            </a:r>
            <a:endParaRPr dirty="0"/>
          </a:p>
          <a:p>
            <a:pPr marL="457200" lvl="0" indent="-298450" algn="l" rtl="0">
              <a:spcBef>
                <a:spcPts val="0"/>
              </a:spcBef>
              <a:spcAft>
                <a:spcPts val="0"/>
              </a:spcAft>
              <a:buSzPts val="1100"/>
              <a:buChar char="●"/>
            </a:pPr>
            <a:r>
              <a:rPr lang="en" dirty="0"/>
              <a:t>Identify fonts and colors you like to convey who you are to others checking you out.</a:t>
            </a:r>
            <a:endParaRPr dirty="0"/>
          </a:p>
          <a:p>
            <a:pPr marL="457200" lvl="0" indent="-298450" algn="l" rtl="0">
              <a:spcBef>
                <a:spcPts val="0"/>
              </a:spcBef>
              <a:spcAft>
                <a:spcPts val="0"/>
              </a:spcAft>
              <a:buSzPts val="1100"/>
              <a:buChar char="●"/>
            </a:pPr>
            <a:r>
              <a:rPr lang="en" dirty="0"/>
              <a:t>Make sure the fonts &amp; colors you choose are commonly used so they look correct in Microsoft, Google &amp; Adobe applications.</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1222d4cb1a_0_1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1222d4cb1a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4325" algn="l" rtl="0">
              <a:spcBef>
                <a:spcPts val="0"/>
              </a:spcBef>
              <a:spcAft>
                <a:spcPts val="0"/>
              </a:spcAft>
              <a:buClr>
                <a:srgbClr val="333333"/>
              </a:buClr>
              <a:buSzPts val="1350"/>
              <a:buFont typeface="Georgia"/>
              <a:buChar char="●"/>
            </a:pPr>
            <a:r>
              <a:rPr lang="en" sz="1350" dirty="0">
                <a:solidFill>
                  <a:srgbClr val="333333"/>
                </a:solidFill>
                <a:highlight>
                  <a:srgbClr val="FCFCFC"/>
                </a:highlight>
                <a:latin typeface="Georgia"/>
                <a:ea typeface="Georgia"/>
                <a:cs typeface="Georgia"/>
                <a:sym typeface="Georgia"/>
              </a:rPr>
              <a:t>What you want people to know or think about you.</a:t>
            </a:r>
            <a:endParaRPr sz="1350" dirty="0">
              <a:solidFill>
                <a:srgbClr val="333333"/>
              </a:solidFill>
              <a:highlight>
                <a:srgbClr val="FCFCFC"/>
              </a:highlight>
              <a:latin typeface="Georgia"/>
              <a:ea typeface="Georgia"/>
              <a:cs typeface="Georgia"/>
              <a:sym typeface="Georgia"/>
            </a:endParaRPr>
          </a:p>
          <a:p>
            <a:pPr marL="457200" lvl="0" indent="-314325" algn="l" rtl="0">
              <a:spcBef>
                <a:spcPts val="0"/>
              </a:spcBef>
              <a:spcAft>
                <a:spcPts val="0"/>
              </a:spcAft>
              <a:buClr>
                <a:srgbClr val="333333"/>
              </a:buClr>
              <a:buSzPts val="1350"/>
              <a:buFont typeface="Georgia"/>
              <a:buChar char="●"/>
            </a:pPr>
            <a:r>
              <a:rPr lang="en" sz="1350" dirty="0">
                <a:solidFill>
                  <a:srgbClr val="333333"/>
                </a:solidFill>
                <a:highlight>
                  <a:srgbClr val="FCFCFC"/>
                </a:highlight>
                <a:latin typeface="Georgia"/>
                <a:ea typeface="Georgia"/>
                <a:cs typeface="Georgia"/>
                <a:sym typeface="Georgia"/>
              </a:rPr>
              <a:t>What do you like to do, what successes have you had in past work experiences, and what can you do for your potential employer? </a:t>
            </a:r>
            <a:endParaRPr sz="1350" dirty="0">
              <a:solidFill>
                <a:srgbClr val="333333"/>
              </a:solidFill>
              <a:highlight>
                <a:srgbClr val="FCFCFC"/>
              </a:highlight>
              <a:latin typeface="Georgia"/>
              <a:ea typeface="Georgia"/>
              <a:cs typeface="Georgia"/>
              <a:sym typeface="Georgia"/>
            </a:endParaRPr>
          </a:p>
          <a:p>
            <a:pPr marL="457200" lvl="0" indent="-314325" algn="l" rtl="0">
              <a:spcBef>
                <a:spcPts val="0"/>
              </a:spcBef>
              <a:spcAft>
                <a:spcPts val="0"/>
              </a:spcAft>
              <a:buClr>
                <a:srgbClr val="333333"/>
              </a:buClr>
              <a:buSzPts val="1350"/>
              <a:buFont typeface="Georgia"/>
              <a:buChar char="●"/>
            </a:pPr>
            <a:r>
              <a:rPr lang="en" sz="1350" dirty="0">
                <a:solidFill>
                  <a:srgbClr val="333333"/>
                </a:solidFill>
                <a:highlight>
                  <a:srgbClr val="FCFCFC"/>
                </a:highlight>
                <a:latin typeface="Georgia"/>
                <a:ea typeface="Georgia"/>
                <a:cs typeface="Georgia"/>
                <a:sym typeface="Georgia"/>
              </a:rPr>
              <a:t>Understand your strengths, but also what are your values and what are you not willing to waiver on.</a:t>
            </a:r>
            <a:endParaRPr sz="1350" dirty="0">
              <a:solidFill>
                <a:srgbClr val="333333"/>
              </a:solidFill>
              <a:highlight>
                <a:srgbClr val="FCFCFC"/>
              </a:highlight>
              <a:latin typeface="Georgia"/>
              <a:ea typeface="Georgia"/>
              <a:cs typeface="Georgia"/>
              <a:sym typeface="Georgia"/>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21222d4cb1a_0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21222d4cb1a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SzPts val="1200"/>
              <a:buChar char="●"/>
            </a:pPr>
            <a:r>
              <a:rPr lang="en" sz="1200" dirty="0"/>
              <a:t>What is your elevator pitch</a:t>
            </a:r>
            <a:endParaRPr sz="1200" dirty="0"/>
          </a:p>
          <a:p>
            <a:pPr marL="914400" lvl="1" indent="-304800" algn="l" rtl="0">
              <a:spcBef>
                <a:spcPts val="0"/>
              </a:spcBef>
              <a:spcAft>
                <a:spcPts val="0"/>
              </a:spcAft>
              <a:buSzPts val="1200"/>
              <a:buChar char="○"/>
            </a:pPr>
            <a:r>
              <a:rPr lang="en" sz="1200" dirty="0"/>
              <a:t>Have it ready when you network, interview or even impromtu/casual conversation</a:t>
            </a:r>
            <a:endParaRPr sz="1200" dirty="0"/>
          </a:p>
          <a:p>
            <a:pPr marL="914400" lvl="1" indent="-304800" algn="l" rtl="0">
              <a:spcBef>
                <a:spcPts val="0"/>
              </a:spcBef>
              <a:spcAft>
                <a:spcPts val="0"/>
              </a:spcAft>
              <a:buSzPts val="1200"/>
              <a:buChar char="○"/>
            </a:pPr>
            <a:r>
              <a:rPr lang="en" sz="1200" dirty="0"/>
              <a:t>Core beliefs and drivers are important, just don’t be extreme</a:t>
            </a:r>
            <a:endParaRPr sz="1200" dirty="0"/>
          </a:p>
          <a:p>
            <a:pPr marL="914400" lvl="1" indent="-304800" algn="l" rtl="0">
              <a:spcBef>
                <a:spcPts val="0"/>
              </a:spcBef>
              <a:spcAft>
                <a:spcPts val="0"/>
              </a:spcAft>
              <a:buSzPts val="1200"/>
              <a:buChar char="○"/>
            </a:pPr>
            <a:r>
              <a:rPr lang="en" sz="1200" dirty="0"/>
              <a:t>Your thought leadership needs to be authentic to who you are</a:t>
            </a:r>
            <a:endParaRPr sz="1200" dirty="0"/>
          </a:p>
          <a:p>
            <a:pPr marL="1371600" lvl="2" indent="-304800" algn="l" rtl="0">
              <a:spcBef>
                <a:spcPts val="0"/>
              </a:spcBef>
              <a:spcAft>
                <a:spcPts val="0"/>
              </a:spcAft>
              <a:buSzPts val="1200"/>
              <a:buChar char="■"/>
            </a:pPr>
            <a:r>
              <a:rPr lang="en" sz="1200" dirty="0">
                <a:solidFill>
                  <a:schemeClr val="dk1"/>
                </a:solidFill>
                <a:highlight>
                  <a:srgbClr val="FFFFFF"/>
                </a:highlight>
              </a:rPr>
              <a:t> Thought leadership is all about sharing inspirational, research-driven content that drives change and creates educational value.</a:t>
            </a:r>
            <a:endParaRPr sz="1200" dirty="0">
              <a:solidFill>
                <a:schemeClr val="dk1"/>
              </a:solidFill>
              <a:highlight>
                <a:srgbClr val="FFFFFF"/>
              </a:highlight>
            </a:endParaRPr>
          </a:p>
          <a:p>
            <a:pPr marL="914400" lvl="1" indent="-304800" algn="l" rtl="0">
              <a:spcBef>
                <a:spcPts val="0"/>
              </a:spcBef>
              <a:spcAft>
                <a:spcPts val="0"/>
              </a:spcAft>
              <a:buClr>
                <a:schemeClr val="dk1"/>
              </a:buClr>
              <a:buSzPts val="1200"/>
              <a:buChar char="○"/>
            </a:pPr>
            <a:r>
              <a:rPr lang="en" sz="1350" dirty="0">
                <a:solidFill>
                  <a:srgbClr val="333333"/>
                </a:solidFill>
                <a:highlight>
                  <a:srgbClr val="FCFCFC"/>
                </a:highlight>
                <a:latin typeface="Georgia"/>
                <a:ea typeface="Georgia"/>
                <a:cs typeface="Georgia"/>
                <a:sym typeface="Georgia"/>
              </a:rPr>
              <a:t>Real-life experiences, even when the stories you share might not always be about success. It could be a lesson you learned and how you work on avoiding mistakes.</a:t>
            </a:r>
            <a:endParaRPr sz="1200" dirty="0">
              <a:solidFill>
                <a:schemeClr val="dk1"/>
              </a:solidFill>
              <a:highlight>
                <a:srgbClr val="FFFFFF"/>
              </a:highligh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1222d4cb1a_0_1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21222d4cb1a_0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SzPts val="1200"/>
              <a:buFont typeface="Roboto"/>
              <a:buChar char="●"/>
            </a:pPr>
            <a:r>
              <a:rPr lang="en" sz="1200">
                <a:latin typeface="Roboto"/>
                <a:ea typeface="Roboto"/>
                <a:cs typeface="Roboto"/>
                <a:sym typeface="Roboto"/>
              </a:rPr>
              <a:t>By helping others we often figure out how to help ourselves and it helps to begin developing Subject Matter Expertise</a:t>
            </a:r>
            <a:endParaRPr sz="1200" dirty="0">
              <a:latin typeface="Roboto"/>
              <a:ea typeface="Roboto"/>
              <a:cs typeface="Roboto"/>
              <a:sym typeface="Roboto"/>
            </a:endParaRPr>
          </a:p>
          <a:p>
            <a:pPr marL="457200" lvl="0" indent="-304800" algn="l" rtl="0">
              <a:spcBef>
                <a:spcPts val="0"/>
              </a:spcBef>
              <a:spcAft>
                <a:spcPts val="0"/>
              </a:spcAft>
              <a:buSzPts val="1200"/>
              <a:buFont typeface="Roboto"/>
              <a:buChar char="●"/>
            </a:pPr>
            <a:r>
              <a:rPr lang="en" sz="1200">
                <a:latin typeface="Roboto"/>
                <a:ea typeface="Roboto"/>
                <a:cs typeface="Roboto"/>
                <a:sym typeface="Roboto"/>
              </a:rPr>
              <a:t>Focus on building real professional relationships and not just landing the job.  We don’t control timelines and this is preparing for the future.</a:t>
            </a:r>
            <a:endParaRPr sz="1200" dirty="0">
              <a:latin typeface="Roboto"/>
              <a:ea typeface="Roboto"/>
              <a:cs typeface="Roboto"/>
              <a:sym typeface="Roboto"/>
            </a:endParaRPr>
          </a:p>
          <a:p>
            <a:pPr marL="457200" lvl="0" indent="-304800" algn="l" rtl="0">
              <a:spcBef>
                <a:spcPts val="0"/>
              </a:spcBef>
              <a:spcAft>
                <a:spcPts val="0"/>
              </a:spcAft>
              <a:buSzPts val="1200"/>
              <a:buFont typeface="Roboto"/>
              <a:buChar char="●"/>
            </a:pPr>
            <a:r>
              <a:rPr lang="en" sz="1200">
                <a:solidFill>
                  <a:srgbClr val="333333"/>
                </a:solidFill>
                <a:highlight>
                  <a:srgbClr val="FCFCFC"/>
                </a:highlight>
                <a:latin typeface="Roboto"/>
                <a:ea typeface="Roboto"/>
                <a:cs typeface="Roboto"/>
                <a:sym typeface="Roboto"/>
              </a:rPr>
              <a:t>A website or a professional social media platform such as LinkedIn can also act as your resume. </a:t>
            </a:r>
            <a:endParaRPr sz="1200" dirty="0">
              <a:solidFill>
                <a:srgbClr val="333333"/>
              </a:solidFill>
              <a:highlight>
                <a:srgbClr val="FCFCFC"/>
              </a:highlight>
              <a:latin typeface="Roboto"/>
              <a:ea typeface="Roboto"/>
              <a:cs typeface="Roboto"/>
              <a:sym typeface="Roboto"/>
            </a:endParaRPr>
          </a:p>
          <a:p>
            <a:pPr marL="914400" lvl="1" indent="-304800" algn="l" rtl="0">
              <a:spcBef>
                <a:spcPts val="0"/>
              </a:spcBef>
              <a:spcAft>
                <a:spcPts val="0"/>
              </a:spcAft>
              <a:buSzPts val="1200"/>
              <a:buFont typeface="Roboto"/>
              <a:buChar char="○"/>
            </a:pPr>
            <a:r>
              <a:rPr lang="en" sz="1200">
                <a:solidFill>
                  <a:srgbClr val="333333"/>
                </a:solidFill>
                <a:highlight>
                  <a:srgbClr val="FCFCFC"/>
                </a:highlight>
                <a:latin typeface="Roboto"/>
                <a:ea typeface="Roboto"/>
                <a:cs typeface="Roboto"/>
                <a:sym typeface="Roboto"/>
              </a:rPr>
              <a:t>You can highlight professional and personal accomplishments as well as list references and testimonials</a:t>
            </a:r>
            <a:endParaRPr sz="1200" dirty="0">
              <a:solidFill>
                <a:srgbClr val="333333"/>
              </a:solidFill>
              <a:highlight>
                <a:srgbClr val="FCFCFC"/>
              </a:highlight>
              <a:latin typeface="Roboto"/>
              <a:ea typeface="Roboto"/>
              <a:cs typeface="Roboto"/>
              <a:sym typeface="Roboto"/>
            </a:endParaRPr>
          </a:p>
          <a:p>
            <a:pPr marL="1371600" lvl="2"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Ask people you know to create testimonials</a:t>
            </a:r>
            <a:endParaRPr sz="1200" dirty="0">
              <a:solidFill>
                <a:srgbClr val="333333"/>
              </a:solidFill>
              <a:highlight>
                <a:srgbClr val="FCFCFC"/>
              </a:highlight>
              <a:latin typeface="Roboto"/>
              <a:ea typeface="Roboto"/>
              <a:cs typeface="Roboto"/>
              <a:sym typeface="Roboto"/>
            </a:endParaRPr>
          </a:p>
          <a:p>
            <a:pPr marL="1371600" lvl="2"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Share articles you find interesting and start to interact on the platform to support your brand</a:t>
            </a:r>
            <a:endParaRPr sz="1200" dirty="0">
              <a:solidFill>
                <a:srgbClr val="333333"/>
              </a:solidFill>
              <a:highlight>
                <a:srgbClr val="FCFCFC"/>
              </a:highlight>
              <a:latin typeface="Roboto"/>
              <a:ea typeface="Roboto"/>
              <a:cs typeface="Roboto"/>
              <a:sym typeface="Roboto"/>
            </a:endParaRPr>
          </a:p>
          <a:p>
            <a:pPr marL="1371600" lvl="2"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Share blogs, content, articles you have written</a:t>
            </a:r>
            <a:endParaRPr sz="1200" dirty="0">
              <a:solidFill>
                <a:srgbClr val="333333"/>
              </a:solidFill>
              <a:highlight>
                <a:srgbClr val="FCFCFC"/>
              </a:highlight>
              <a:latin typeface="Roboto"/>
              <a:ea typeface="Roboto"/>
              <a:cs typeface="Roboto"/>
              <a:sym typeface="Roboto"/>
            </a:endParaRPr>
          </a:p>
          <a:p>
            <a:pPr marL="1371600" lvl="2"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Build your network out</a:t>
            </a:r>
            <a:endParaRPr sz="1200" dirty="0">
              <a:solidFill>
                <a:srgbClr val="333333"/>
              </a:solidFill>
              <a:highlight>
                <a:srgbClr val="FCFCFC"/>
              </a:highlight>
              <a:latin typeface="Roboto"/>
              <a:ea typeface="Roboto"/>
              <a:cs typeface="Roboto"/>
              <a:sym typeface="Roboto"/>
            </a:endParaRPr>
          </a:p>
          <a:p>
            <a:pPr marL="914400" lvl="1"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Get up at a set time, get dressed and develop a routine around your job search</a:t>
            </a:r>
            <a:endParaRPr sz="1200" dirty="0">
              <a:solidFill>
                <a:srgbClr val="333333"/>
              </a:solidFill>
              <a:highlight>
                <a:srgbClr val="FCFCFC"/>
              </a:highlight>
              <a:latin typeface="Roboto"/>
              <a:ea typeface="Roboto"/>
              <a:cs typeface="Roboto"/>
              <a:sym typeface="Roboto"/>
            </a:endParaRPr>
          </a:p>
          <a:p>
            <a:pPr marL="1371600" lvl="2"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Don’t forget to leave the house and engage in other activities to break up the week and prevent burn out and extra stress</a:t>
            </a:r>
            <a:endParaRPr sz="1200" dirty="0">
              <a:solidFill>
                <a:srgbClr val="333333"/>
              </a:solidFill>
              <a:highlight>
                <a:srgbClr val="FCFCFC"/>
              </a:highlight>
              <a:latin typeface="Roboto"/>
              <a:ea typeface="Roboto"/>
              <a:cs typeface="Roboto"/>
              <a:sym typeface="Roboto"/>
            </a:endParaRPr>
          </a:p>
          <a:p>
            <a:pPr marL="1371600" lvl="2"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Have a hobby or something you enjoy to help you through</a:t>
            </a:r>
            <a:endParaRPr sz="1200" dirty="0">
              <a:solidFill>
                <a:srgbClr val="333333"/>
              </a:solidFill>
              <a:highlight>
                <a:srgbClr val="FCFCFC"/>
              </a:highlight>
              <a:latin typeface="Roboto"/>
              <a:ea typeface="Roboto"/>
              <a:cs typeface="Roboto"/>
              <a:sym typeface="Roboto"/>
            </a:endParaRPr>
          </a:p>
          <a:p>
            <a:pPr marL="1371600" lvl="2"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Dress professional for interviews (even phone ones)</a:t>
            </a:r>
            <a:endParaRPr sz="1200" dirty="0">
              <a:solidFill>
                <a:srgbClr val="333333"/>
              </a:solidFill>
              <a:highlight>
                <a:srgbClr val="FCFCFC"/>
              </a:highlight>
              <a:latin typeface="Roboto"/>
              <a:ea typeface="Roboto"/>
              <a:cs typeface="Roboto"/>
              <a:sym typeface="Roboto"/>
            </a:endParaRPr>
          </a:p>
          <a:p>
            <a:pPr marL="1371600" lvl="2"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Consider creating an email address to use for the job search separate from your personal life and organize communications.</a:t>
            </a:r>
            <a:endParaRPr sz="1200" dirty="0">
              <a:solidFill>
                <a:srgbClr val="333333"/>
              </a:solidFill>
              <a:highlight>
                <a:srgbClr val="FCFCFC"/>
              </a:highlight>
              <a:latin typeface="Roboto"/>
              <a:ea typeface="Roboto"/>
              <a:cs typeface="Roboto"/>
              <a:sym typeface="Roboto"/>
            </a:endParaRPr>
          </a:p>
          <a:p>
            <a:pPr marL="914400" lvl="1"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Make sure your resume is concise and use the limited resources for value.</a:t>
            </a:r>
            <a:endParaRPr sz="1200" dirty="0">
              <a:solidFill>
                <a:srgbClr val="333333"/>
              </a:solidFill>
              <a:highlight>
                <a:srgbClr val="FCFCFC"/>
              </a:highlight>
              <a:latin typeface="Roboto"/>
              <a:ea typeface="Roboto"/>
              <a:cs typeface="Roboto"/>
              <a:sym typeface="Roboto"/>
            </a:endParaRPr>
          </a:p>
          <a:p>
            <a:pPr marL="914400" lvl="1"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HR may look at your resume for 3 or 4 minutes and yours may be the thousandth that they reviewed that day</a:t>
            </a:r>
            <a:endParaRPr sz="1200" dirty="0">
              <a:solidFill>
                <a:srgbClr val="333333"/>
              </a:solidFill>
              <a:highlight>
                <a:srgbClr val="FCFCFC"/>
              </a:highlight>
              <a:latin typeface="Roboto"/>
              <a:ea typeface="Roboto"/>
              <a:cs typeface="Roboto"/>
              <a:sym typeface="Roboto"/>
            </a:endParaRPr>
          </a:p>
          <a:p>
            <a:pPr marL="1371600" lvl="2"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Stand out a little (not too extreme)</a:t>
            </a:r>
            <a:endParaRPr sz="1200" dirty="0">
              <a:solidFill>
                <a:srgbClr val="333333"/>
              </a:solidFill>
              <a:highlight>
                <a:srgbClr val="FCFCFC"/>
              </a:highlight>
              <a:latin typeface="Roboto"/>
              <a:ea typeface="Roboto"/>
              <a:cs typeface="Roboto"/>
              <a:sym typeface="Roboto"/>
            </a:endParaRPr>
          </a:p>
          <a:p>
            <a:pPr marL="1371600" lvl="2"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Make sure that the important stuff is at the top</a:t>
            </a:r>
            <a:endParaRPr sz="1200" dirty="0">
              <a:solidFill>
                <a:srgbClr val="333333"/>
              </a:solidFill>
              <a:highlight>
                <a:srgbClr val="FCFCFC"/>
              </a:highlight>
              <a:latin typeface="Roboto"/>
              <a:ea typeface="Roboto"/>
              <a:cs typeface="Roboto"/>
              <a:sym typeface="Roboto"/>
            </a:endParaRPr>
          </a:p>
          <a:p>
            <a:pPr marL="1371600" lvl="2"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Keep to 2 pages if possible; can be 3-4 pages for people with more relevant experience</a:t>
            </a:r>
            <a:endParaRPr sz="1200" dirty="0">
              <a:solidFill>
                <a:srgbClr val="333333"/>
              </a:solidFill>
              <a:highlight>
                <a:srgbClr val="FCFCFC"/>
              </a:highlight>
              <a:latin typeface="Roboto"/>
              <a:ea typeface="Roboto"/>
              <a:cs typeface="Roboto"/>
              <a:sym typeface="Roboto"/>
            </a:endParaRPr>
          </a:p>
          <a:p>
            <a:pPr marL="1371600" lvl="2"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Make sure you use the same terminology as the job posting </a:t>
            </a:r>
            <a:endParaRPr sz="1200" dirty="0">
              <a:solidFill>
                <a:srgbClr val="333333"/>
              </a:solidFill>
              <a:highlight>
                <a:srgbClr val="FCFCFC"/>
              </a:highlight>
              <a:latin typeface="Roboto"/>
              <a:ea typeface="Roboto"/>
              <a:cs typeface="Roboto"/>
              <a:sym typeface="Roboto"/>
            </a:endParaRPr>
          </a:p>
          <a:p>
            <a:pPr marL="1828800" lvl="3"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The reviewer may not understand jargon or what the requirements mean</a:t>
            </a:r>
            <a:endParaRPr sz="1200" dirty="0">
              <a:solidFill>
                <a:srgbClr val="333333"/>
              </a:solidFill>
              <a:highlight>
                <a:srgbClr val="FCFCFC"/>
              </a:highlight>
              <a:latin typeface="Roboto"/>
              <a:ea typeface="Roboto"/>
              <a:cs typeface="Roboto"/>
              <a:sym typeface="Roboto"/>
            </a:endParaRPr>
          </a:p>
          <a:p>
            <a:pPr marL="1828800" lvl="3"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Think of your brand and make sure there is a link to your website or LinkedIn page.</a:t>
            </a:r>
            <a:endParaRPr sz="1200" dirty="0">
              <a:solidFill>
                <a:srgbClr val="333333"/>
              </a:solidFill>
              <a:highlight>
                <a:srgbClr val="FCFCFC"/>
              </a:highlight>
              <a:latin typeface="Roboto"/>
              <a:ea typeface="Roboto"/>
              <a:cs typeface="Roboto"/>
              <a:sym typeface="Roboto"/>
            </a:endParaRPr>
          </a:p>
          <a:p>
            <a:pPr marL="914400" lvl="1"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If they called you in for an interview then they know you can do the job.  They are looking for the right fit, the kind of person that can help them and do things they need done.</a:t>
            </a:r>
            <a:endParaRPr sz="1200" dirty="0">
              <a:solidFill>
                <a:srgbClr val="333333"/>
              </a:solidFill>
              <a:highlight>
                <a:srgbClr val="FCFCFC"/>
              </a:highlight>
              <a:latin typeface="Roboto"/>
              <a:ea typeface="Roboto"/>
              <a:cs typeface="Roboto"/>
              <a:sym typeface="Roboto"/>
            </a:endParaRPr>
          </a:p>
          <a:p>
            <a:pPr marL="1371600" lvl="2"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Research the company</a:t>
            </a:r>
            <a:endParaRPr sz="1200" dirty="0">
              <a:solidFill>
                <a:srgbClr val="333333"/>
              </a:solidFill>
              <a:highlight>
                <a:srgbClr val="FCFCFC"/>
              </a:highlight>
              <a:latin typeface="Roboto"/>
              <a:ea typeface="Roboto"/>
              <a:cs typeface="Roboto"/>
              <a:sym typeface="Roboto"/>
            </a:endParaRPr>
          </a:p>
          <a:p>
            <a:pPr marL="1371600" lvl="2"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Have real questions, not just HR benefit questions</a:t>
            </a:r>
            <a:endParaRPr sz="1200" dirty="0">
              <a:solidFill>
                <a:srgbClr val="333333"/>
              </a:solidFill>
              <a:highlight>
                <a:srgbClr val="FCFCFC"/>
              </a:highlight>
              <a:latin typeface="Roboto"/>
              <a:ea typeface="Roboto"/>
              <a:cs typeface="Roboto"/>
              <a:sym typeface="Roboto"/>
            </a:endParaRPr>
          </a:p>
          <a:p>
            <a:pPr marL="1371600" lvl="2"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Build a rapport, be honest and tell the truth about what you know</a:t>
            </a:r>
            <a:endParaRPr sz="1200" dirty="0">
              <a:solidFill>
                <a:srgbClr val="333333"/>
              </a:solidFill>
              <a:highlight>
                <a:srgbClr val="FCFCFC"/>
              </a:highlight>
              <a:latin typeface="Roboto"/>
              <a:ea typeface="Roboto"/>
              <a:cs typeface="Roboto"/>
              <a:sym typeface="Roboto"/>
            </a:endParaRPr>
          </a:p>
          <a:p>
            <a:pPr marL="914400" lvl="1"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I believe HR is broken and the search is diluted and not always fair.  Learn and grow.</a:t>
            </a:r>
            <a:endParaRPr sz="1200" dirty="0">
              <a:solidFill>
                <a:srgbClr val="333333"/>
              </a:solidFill>
              <a:highlight>
                <a:srgbClr val="FCFCFC"/>
              </a:highlight>
              <a:latin typeface="Roboto"/>
              <a:ea typeface="Roboto"/>
              <a:cs typeface="Roboto"/>
              <a:sym typeface="Roboto"/>
            </a:endParaRPr>
          </a:p>
          <a:p>
            <a:pPr marL="1371600" lvl="2"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Get people to look at your marketing materials and listen to their feedback</a:t>
            </a:r>
            <a:endParaRPr sz="1200" dirty="0">
              <a:solidFill>
                <a:srgbClr val="333333"/>
              </a:solidFill>
              <a:highlight>
                <a:srgbClr val="FCFCFC"/>
              </a:highlight>
              <a:latin typeface="Roboto"/>
              <a:ea typeface="Roboto"/>
              <a:cs typeface="Roboto"/>
              <a:sym typeface="Roboto"/>
            </a:endParaRPr>
          </a:p>
          <a:p>
            <a:pPr marL="1371600" lvl="2"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If something is not working change it</a:t>
            </a:r>
            <a:endParaRPr sz="1200" dirty="0">
              <a:solidFill>
                <a:srgbClr val="333333"/>
              </a:solidFill>
              <a:highlight>
                <a:srgbClr val="FCFCFC"/>
              </a:highlight>
              <a:latin typeface="Roboto"/>
              <a:ea typeface="Roboto"/>
              <a:cs typeface="Roboto"/>
              <a:sym typeface="Roboto"/>
            </a:endParaRPr>
          </a:p>
          <a:p>
            <a:pPr marL="1371600" lvl="2" indent="-304800" algn="l" rtl="0">
              <a:spcBef>
                <a:spcPts val="0"/>
              </a:spcBef>
              <a:spcAft>
                <a:spcPts val="0"/>
              </a:spcAft>
              <a:buClr>
                <a:srgbClr val="333333"/>
              </a:buClr>
              <a:buSzPts val="1200"/>
              <a:buFont typeface="Roboto"/>
              <a:buChar char="■"/>
            </a:pPr>
            <a:r>
              <a:rPr lang="en" sz="1200">
                <a:solidFill>
                  <a:srgbClr val="333333"/>
                </a:solidFill>
                <a:highlight>
                  <a:srgbClr val="FCFCFC"/>
                </a:highlight>
                <a:latin typeface="Roboto"/>
                <a:ea typeface="Roboto"/>
                <a:cs typeface="Roboto"/>
                <a:sym typeface="Roboto"/>
              </a:rPr>
              <a:t>Keep track of what you apply; maybe they did not find what they were looking for and posted again? Try something new?</a:t>
            </a:r>
            <a:endParaRPr sz="1200" dirty="0">
              <a:solidFill>
                <a:srgbClr val="333333"/>
              </a:solidFill>
              <a:highlight>
                <a:srgbClr val="FCFCFC"/>
              </a:highlight>
              <a:latin typeface="Roboto"/>
              <a:ea typeface="Roboto"/>
              <a:cs typeface="Roboto"/>
              <a:sym typeface="Roboto"/>
            </a:endParaRPr>
          </a:p>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1222d4cb1a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1222d4cb1a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sz="1350">
                <a:solidFill>
                  <a:srgbClr val="333333"/>
                </a:solidFill>
                <a:highlight>
                  <a:srgbClr val="FCFCFC"/>
                </a:highlight>
                <a:latin typeface="Georgia"/>
                <a:ea typeface="Georgia"/>
                <a:cs typeface="Georgia"/>
                <a:sym typeface="Georgia"/>
              </a:rPr>
              <a:t>So many times things come down to impressions of others and how they perceive you.  Be professional in every setting you live during your search.  You do not know who knows who and when a stranger may be part of the interview process</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raleigh.issa.org/career" TargetMode="External"/><Relationship Id="rId3" Type="http://schemas.openxmlformats.org/officeDocument/2006/relationships/hyperlink" Target="mailto:tepurdy@att.net" TargetMode="External"/><Relationship Id="rId7" Type="http://schemas.openxmlformats.org/officeDocument/2006/relationships/hyperlink" Target="mailto:eacolewa@ncsu.edu" TargetMode="External"/><Relationship Id="rId12"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mailto:me@jonless.us" TargetMode="External"/><Relationship Id="rId11" Type="http://schemas.openxmlformats.org/officeDocument/2006/relationships/hyperlink" Target="https://twitter.com/raleighissa" TargetMode="External"/><Relationship Id="rId5" Type="http://schemas.openxmlformats.org/officeDocument/2006/relationships/hyperlink" Target="mailto:tacituacitum@gmail.com" TargetMode="External"/><Relationship Id="rId10" Type="http://schemas.openxmlformats.org/officeDocument/2006/relationships/hyperlink" Target="http://www.facebook.com/groups/raleighissa" TargetMode="External"/><Relationship Id="rId4" Type="http://schemas.openxmlformats.org/officeDocument/2006/relationships/hyperlink" Target="mailto:chris.uhlig@didys.com" TargetMode="External"/><Relationship Id="rId9" Type="http://schemas.openxmlformats.org/officeDocument/2006/relationships/hyperlink" Target="https://www.linkedin.com/company/issa-raleigh-chapte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tailorbrands.com/blog/types-of-fonts"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hyperlink" Target="https://startupnation.com/grow-your-business/fonts-and-colors-influence-audience/" TargetMode="External"/><Relationship Id="rId4" Type="http://schemas.openxmlformats.org/officeDocument/2006/relationships/hyperlink" Target="https://blog.hubspot.com/website/font-type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brandyourself.com/blog/guide/what-is-thought-leadership/"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hyperlink" Target="https://www.semrush.com/blog/complete-guide-to-thought-leadership-for-business" TargetMode="External"/><Relationship Id="rId4" Type="http://schemas.openxmlformats.org/officeDocument/2006/relationships/hyperlink" Target="https://www.linkedin.com/pulse/what-thought-leadership-content-how-create-strategy-rachel-b-lee"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What’s Your Brand</a:t>
            </a:r>
            <a:endParaRPr dirty="0"/>
          </a:p>
        </p:txBody>
      </p:sp>
      <p:sp>
        <p:nvSpPr>
          <p:cNvPr id="64" name="Google Shape;64;p13"/>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rmAutofit lnSpcReduction="10000"/>
          </a:bodyPr>
          <a:lstStyle/>
          <a:p>
            <a:pPr marL="0" lvl="0" indent="0" algn="ctr" rtl="0">
              <a:spcBef>
                <a:spcPts val="0"/>
              </a:spcBef>
              <a:spcAft>
                <a:spcPts val="0"/>
              </a:spcAft>
              <a:buNone/>
            </a:pPr>
            <a:r>
              <a:rPr lang="en"/>
              <a:t>The game of cat and mouse and the importance of selling yourself!</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Raleigh ISSA Career Services</a:t>
            </a:r>
            <a:endParaRPr dirty="0"/>
          </a:p>
        </p:txBody>
      </p:sp>
      <p:sp>
        <p:nvSpPr>
          <p:cNvPr id="70" name="Google Shape;70;p14"/>
          <p:cNvSpPr txBox="1">
            <a:spLocks noGrp="1"/>
          </p:cNvSpPr>
          <p:nvPr>
            <p:ph type="body" idx="1"/>
          </p:nvPr>
        </p:nvSpPr>
        <p:spPr>
          <a:xfrm>
            <a:off x="387900" y="1489825"/>
            <a:ext cx="8675400" cy="3078900"/>
          </a:xfrm>
          <a:prstGeom prst="rect">
            <a:avLst/>
          </a:prstGeom>
        </p:spPr>
        <p:txBody>
          <a:bodyPr spcFirstLastPara="1" wrap="square" lIns="91425" tIns="91425" rIns="91425" bIns="91425" anchor="t" anchorCtr="0">
            <a:noAutofit/>
          </a:bodyPr>
          <a:lstStyle/>
          <a:p>
            <a:pPr marL="457200" lvl="0" indent="-336550" algn="l" rtl="0">
              <a:lnSpc>
                <a:spcPct val="95000"/>
              </a:lnSpc>
              <a:spcBef>
                <a:spcPts val="0"/>
              </a:spcBef>
              <a:spcAft>
                <a:spcPts val="0"/>
              </a:spcAft>
              <a:buSzPts val="1700"/>
              <a:buChar char="●"/>
            </a:pPr>
            <a:r>
              <a:rPr lang="en" sz="1700"/>
              <a:t>Tom Purdy - </a:t>
            </a:r>
            <a:r>
              <a:rPr lang="en" sz="1700" u="sng">
                <a:solidFill>
                  <a:schemeClr val="hlink"/>
                </a:solidFill>
                <a:hlinkClick r:id="rId3"/>
              </a:rPr>
              <a:t>tepurdy@att.net</a:t>
            </a:r>
            <a:endParaRPr sz="1700" dirty="0"/>
          </a:p>
          <a:p>
            <a:pPr marL="457200" lvl="0" indent="-336550" algn="l" rtl="0">
              <a:lnSpc>
                <a:spcPct val="95000"/>
              </a:lnSpc>
              <a:spcBef>
                <a:spcPts val="0"/>
              </a:spcBef>
              <a:spcAft>
                <a:spcPts val="0"/>
              </a:spcAft>
              <a:buSzPts val="1700"/>
              <a:buChar char="●"/>
            </a:pPr>
            <a:r>
              <a:rPr lang="en" sz="1700"/>
              <a:t>Chris Uhlig - </a:t>
            </a:r>
            <a:r>
              <a:rPr lang="en" sz="1700" u="sng">
                <a:solidFill>
                  <a:schemeClr val="hlink"/>
                </a:solidFill>
                <a:hlinkClick r:id="rId4"/>
              </a:rPr>
              <a:t>chris.uhlig@disys.com</a:t>
            </a:r>
            <a:endParaRPr sz="1700" dirty="0"/>
          </a:p>
          <a:p>
            <a:pPr marL="457200" lvl="0" indent="-336550" algn="l" rtl="0">
              <a:lnSpc>
                <a:spcPct val="95000"/>
              </a:lnSpc>
              <a:spcBef>
                <a:spcPts val="0"/>
              </a:spcBef>
              <a:spcAft>
                <a:spcPts val="0"/>
              </a:spcAft>
              <a:buSzPts val="1700"/>
              <a:buChar char="●"/>
            </a:pPr>
            <a:r>
              <a:rPr lang="en" sz="1700"/>
              <a:t>Evan Strickland - </a:t>
            </a:r>
            <a:r>
              <a:rPr lang="en" sz="1700" u="sng">
                <a:solidFill>
                  <a:schemeClr val="hlink"/>
                </a:solidFill>
                <a:hlinkClick r:id="rId5"/>
              </a:rPr>
              <a:t>tacituacitum@gmail.com</a:t>
            </a:r>
            <a:endParaRPr sz="1700" dirty="0"/>
          </a:p>
          <a:p>
            <a:pPr marL="457200" lvl="0" indent="-336550" algn="l" rtl="0">
              <a:lnSpc>
                <a:spcPct val="95000"/>
              </a:lnSpc>
              <a:spcBef>
                <a:spcPts val="0"/>
              </a:spcBef>
              <a:spcAft>
                <a:spcPts val="0"/>
              </a:spcAft>
              <a:buSzPts val="1700"/>
              <a:buChar char="●"/>
            </a:pPr>
            <a:r>
              <a:rPr lang="en" sz="1700"/>
              <a:t>Jon Lee - </a:t>
            </a:r>
            <a:r>
              <a:rPr lang="en" sz="1700" u="sng">
                <a:solidFill>
                  <a:schemeClr val="hlink"/>
                </a:solidFill>
                <a:hlinkClick r:id="rId6"/>
              </a:rPr>
              <a:t>me@jonlee.us</a:t>
            </a:r>
            <a:endParaRPr sz="1700" dirty="0"/>
          </a:p>
          <a:p>
            <a:pPr marL="457200" lvl="0" indent="-336550" algn="l" rtl="0">
              <a:lnSpc>
                <a:spcPct val="95000"/>
              </a:lnSpc>
              <a:spcBef>
                <a:spcPts val="0"/>
              </a:spcBef>
              <a:spcAft>
                <a:spcPts val="0"/>
              </a:spcAft>
              <a:buSzPts val="1700"/>
              <a:buChar char="●"/>
            </a:pPr>
            <a:r>
              <a:rPr lang="en" sz="1700"/>
              <a:t>Elizabeth Cole-Walker - </a:t>
            </a:r>
            <a:r>
              <a:rPr lang="en" sz="1700" u="sng">
                <a:solidFill>
                  <a:schemeClr val="hlink"/>
                </a:solidFill>
                <a:hlinkClick r:id="rId7"/>
              </a:rPr>
              <a:t>eacolewa@ncsu.edu</a:t>
            </a:r>
            <a:endParaRPr sz="1700" dirty="0"/>
          </a:p>
          <a:p>
            <a:pPr marL="0" lvl="0" indent="0" algn="ctr" rtl="0">
              <a:lnSpc>
                <a:spcPct val="95000"/>
              </a:lnSpc>
              <a:spcBef>
                <a:spcPts val="1200"/>
              </a:spcBef>
              <a:spcAft>
                <a:spcPts val="0"/>
              </a:spcAft>
              <a:buNone/>
            </a:pPr>
            <a:r>
              <a:rPr lang="en" sz="1700"/>
              <a:t>+++++ Career Service Resources +++++</a:t>
            </a:r>
            <a:endParaRPr sz="1700" dirty="0"/>
          </a:p>
          <a:p>
            <a:pPr marL="457200" lvl="0" indent="-336550" algn="l" rtl="0">
              <a:lnSpc>
                <a:spcPct val="95000"/>
              </a:lnSpc>
              <a:spcBef>
                <a:spcPts val="1200"/>
              </a:spcBef>
              <a:spcAft>
                <a:spcPts val="0"/>
              </a:spcAft>
              <a:buSzPts val="1700"/>
              <a:buChar char="●"/>
            </a:pPr>
            <a:r>
              <a:rPr lang="en" sz="1700"/>
              <a:t>Website: Membership → Career Services - </a:t>
            </a:r>
            <a:r>
              <a:rPr lang="en" sz="1700" u="sng">
                <a:solidFill>
                  <a:schemeClr val="hlink"/>
                </a:solidFill>
                <a:hlinkClick r:id="rId8"/>
              </a:rPr>
              <a:t>https://raleigh.issa.org/career services</a:t>
            </a:r>
            <a:endParaRPr sz="1700" dirty="0"/>
          </a:p>
          <a:p>
            <a:pPr marL="457200" lvl="0" indent="-336550" algn="l" rtl="0">
              <a:lnSpc>
                <a:spcPct val="95000"/>
              </a:lnSpc>
              <a:spcBef>
                <a:spcPts val="0"/>
              </a:spcBef>
              <a:spcAft>
                <a:spcPts val="0"/>
              </a:spcAft>
              <a:buSzPts val="1700"/>
              <a:buChar char="●"/>
            </a:pPr>
            <a:r>
              <a:rPr lang="en" sz="1700"/>
              <a:t>LinkedIn - </a:t>
            </a:r>
            <a:r>
              <a:rPr lang="en" sz="1700" u="sng">
                <a:solidFill>
                  <a:schemeClr val="hlink"/>
                </a:solidFill>
                <a:hlinkClick r:id="rId9"/>
              </a:rPr>
              <a:t>www.linkedin.com/company/issa-raleigh-chapter</a:t>
            </a:r>
            <a:endParaRPr sz="1700" dirty="0"/>
          </a:p>
          <a:p>
            <a:pPr marL="457200" lvl="0" indent="-336550" algn="l" rtl="0">
              <a:lnSpc>
                <a:spcPct val="95000"/>
              </a:lnSpc>
              <a:spcBef>
                <a:spcPts val="0"/>
              </a:spcBef>
              <a:spcAft>
                <a:spcPts val="0"/>
              </a:spcAft>
              <a:buSzPts val="1700"/>
              <a:buChar char="●"/>
            </a:pPr>
            <a:r>
              <a:rPr lang="en" sz="1700"/>
              <a:t>Facebook - </a:t>
            </a:r>
            <a:r>
              <a:rPr lang="en" sz="1700" u="sng">
                <a:solidFill>
                  <a:schemeClr val="hlink"/>
                </a:solidFill>
                <a:hlinkClick r:id="rId10"/>
              </a:rPr>
              <a:t>www.facebook.com/groups/raleighissa</a:t>
            </a:r>
            <a:endParaRPr sz="1700" dirty="0"/>
          </a:p>
          <a:p>
            <a:pPr marL="457200" lvl="0" indent="-336550" algn="l" rtl="0">
              <a:lnSpc>
                <a:spcPct val="95000"/>
              </a:lnSpc>
              <a:spcBef>
                <a:spcPts val="0"/>
              </a:spcBef>
              <a:spcAft>
                <a:spcPts val="0"/>
              </a:spcAft>
              <a:buSzPts val="1700"/>
              <a:buChar char="●"/>
            </a:pPr>
            <a:r>
              <a:rPr lang="en" sz="1700"/>
              <a:t>Twitter - </a:t>
            </a:r>
            <a:r>
              <a:rPr lang="en" sz="1700" u="sng">
                <a:solidFill>
                  <a:schemeClr val="hlink"/>
                </a:solidFill>
                <a:hlinkClick r:id="rId11"/>
              </a:rPr>
              <a:t>https://twitter.com/raleighissa</a:t>
            </a:r>
            <a:endParaRPr sz="1700" dirty="0"/>
          </a:p>
          <a:p>
            <a:pPr marL="457200" lvl="0" indent="0" algn="l" rtl="0">
              <a:lnSpc>
                <a:spcPct val="95000"/>
              </a:lnSpc>
              <a:spcBef>
                <a:spcPts val="1200"/>
              </a:spcBef>
              <a:spcAft>
                <a:spcPts val="0"/>
              </a:spcAft>
              <a:buNone/>
            </a:pPr>
            <a:endParaRPr sz="1600" dirty="0"/>
          </a:p>
          <a:p>
            <a:pPr marL="0" lvl="0" indent="0" algn="l" rtl="0">
              <a:lnSpc>
                <a:spcPct val="95000"/>
              </a:lnSpc>
              <a:spcBef>
                <a:spcPts val="1200"/>
              </a:spcBef>
              <a:spcAft>
                <a:spcPts val="1200"/>
              </a:spcAft>
              <a:buNone/>
            </a:pPr>
            <a:endParaRPr sz="1600" dirty="0"/>
          </a:p>
        </p:txBody>
      </p:sp>
      <p:pic>
        <p:nvPicPr>
          <p:cNvPr id="71" name="Google Shape;71;p14"/>
          <p:cNvPicPr preferRelativeResize="0"/>
          <p:nvPr/>
        </p:nvPicPr>
        <p:blipFill>
          <a:blip r:embed="rId12">
            <a:alphaModFix/>
          </a:blip>
          <a:stretch>
            <a:fillRect/>
          </a:stretch>
        </p:blipFill>
        <p:spPr>
          <a:xfrm>
            <a:off x="6121125" y="354100"/>
            <a:ext cx="2634975" cy="1013450"/>
          </a:xfrm>
          <a:prstGeom prst="rect">
            <a:avLst/>
          </a:prstGeom>
          <a:noFill/>
          <a:ln w="9525" cap="flat" cmpd="sng">
            <a:solidFill>
              <a:schemeClr val="dk1"/>
            </a:solidFill>
            <a:prstDash val="solid"/>
            <a:round/>
            <a:headEnd type="none" w="sm" len="sm"/>
            <a:tailEnd type="none" w="sm" len="sm"/>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Why Brand Yourself?</a:t>
            </a:r>
            <a:endParaRPr dirty="0"/>
          </a:p>
        </p:txBody>
      </p:sp>
      <p:sp>
        <p:nvSpPr>
          <p:cNvPr id="77" name="Google Shape;77;p15"/>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It is the version of yourself that you showcase to the world</a:t>
            </a:r>
            <a:endParaRPr dirty="0"/>
          </a:p>
          <a:p>
            <a:pPr marL="457200" lvl="0" indent="-342900" algn="l" rtl="0">
              <a:spcBef>
                <a:spcPts val="0"/>
              </a:spcBef>
              <a:spcAft>
                <a:spcPts val="0"/>
              </a:spcAft>
              <a:buSzPts val="1800"/>
              <a:buChar char="●"/>
            </a:pPr>
            <a:r>
              <a:rPr lang="en" dirty="0"/>
              <a:t>Demonstrates your values and mission</a:t>
            </a:r>
            <a:endParaRPr dirty="0"/>
          </a:p>
          <a:p>
            <a:pPr marL="457200" lvl="0" indent="-342900" algn="l" rtl="0">
              <a:spcBef>
                <a:spcPts val="0"/>
              </a:spcBef>
              <a:spcAft>
                <a:spcPts val="0"/>
              </a:spcAft>
              <a:buSzPts val="1800"/>
              <a:buChar char="●"/>
            </a:pPr>
            <a:r>
              <a:rPr lang="en" dirty="0"/>
              <a:t>Expresses your brand personality to customers and employers</a:t>
            </a:r>
            <a:endParaRPr dirty="0"/>
          </a:p>
          <a:p>
            <a:pPr marL="457200" lvl="0" indent="-342900" algn="l" rtl="0">
              <a:spcBef>
                <a:spcPts val="0"/>
              </a:spcBef>
              <a:spcAft>
                <a:spcPts val="0"/>
              </a:spcAft>
              <a:buSzPts val="1800"/>
              <a:buChar char="●"/>
            </a:pPr>
            <a:r>
              <a:rPr lang="en" dirty="0"/>
              <a:t>Highlights your network and achievements</a:t>
            </a:r>
            <a:endParaRPr dirty="0"/>
          </a:p>
          <a:p>
            <a:pPr marL="457200" lvl="0" indent="-342900" algn="l" rtl="0">
              <a:spcBef>
                <a:spcPts val="0"/>
              </a:spcBef>
              <a:spcAft>
                <a:spcPts val="0"/>
              </a:spcAft>
              <a:buSzPts val="1800"/>
              <a:buChar char="●"/>
            </a:pPr>
            <a:r>
              <a:rPr lang="en" dirty="0"/>
              <a:t>Helps you focus on what is important to you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How Do You Develop a Brand? Initial Steps</a:t>
            </a:r>
            <a:endParaRPr dirty="0"/>
          </a:p>
        </p:txBody>
      </p:sp>
      <p:sp>
        <p:nvSpPr>
          <p:cNvPr id="83" name="Google Shape;83;p16"/>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SzPts val="1900"/>
              <a:buChar char="●"/>
            </a:pPr>
            <a:r>
              <a:rPr lang="en" sz="1900"/>
              <a:t>Pinpoint your strengths</a:t>
            </a:r>
            <a:endParaRPr sz="1900" dirty="0"/>
          </a:p>
          <a:p>
            <a:pPr marL="457200" lvl="0" indent="-349250" algn="l" rtl="0">
              <a:spcBef>
                <a:spcPts val="0"/>
              </a:spcBef>
              <a:spcAft>
                <a:spcPts val="0"/>
              </a:spcAft>
              <a:buSzPts val="1900"/>
              <a:buChar char="●"/>
            </a:pPr>
            <a:r>
              <a:rPr lang="en" sz="1900"/>
              <a:t>Research</a:t>
            </a:r>
            <a:endParaRPr sz="1900" dirty="0"/>
          </a:p>
          <a:p>
            <a:pPr marL="457200" lvl="0" indent="-349250" algn="l" rtl="0">
              <a:spcBef>
                <a:spcPts val="0"/>
              </a:spcBef>
              <a:spcAft>
                <a:spcPts val="0"/>
              </a:spcAft>
              <a:buSzPts val="1900"/>
              <a:buChar char="●"/>
            </a:pPr>
            <a:r>
              <a:rPr lang="en" sz="1900"/>
              <a:t>Identify 3 adjectives to describe your own ideal brand</a:t>
            </a:r>
            <a:endParaRPr sz="1900" dirty="0"/>
          </a:p>
          <a:p>
            <a:pPr marL="457200" lvl="0" indent="-349250" algn="l" rtl="0">
              <a:spcBef>
                <a:spcPts val="0"/>
              </a:spcBef>
              <a:spcAft>
                <a:spcPts val="0"/>
              </a:spcAft>
              <a:buSzPts val="1900"/>
              <a:buChar char="●"/>
            </a:pPr>
            <a:r>
              <a:rPr lang="en" sz="1900"/>
              <a:t>Explore fonts and colors you like</a:t>
            </a:r>
            <a:endParaRPr sz="1900" dirty="0"/>
          </a:p>
          <a:p>
            <a:pPr marL="914400" lvl="1" indent="-323850" algn="l" rtl="0">
              <a:spcBef>
                <a:spcPts val="0"/>
              </a:spcBef>
              <a:spcAft>
                <a:spcPts val="0"/>
              </a:spcAft>
              <a:buSzPts val="1500"/>
              <a:buChar char="○"/>
            </a:pPr>
            <a:r>
              <a:rPr lang="en" sz="1500" u="sng">
                <a:solidFill>
                  <a:schemeClr val="hlink"/>
                </a:solidFill>
                <a:hlinkClick r:id="rId3"/>
              </a:rPr>
              <a:t>https://www.tailorbrands.com/blog/types-of-fonts</a:t>
            </a:r>
            <a:endParaRPr sz="1500" dirty="0"/>
          </a:p>
          <a:p>
            <a:pPr marL="914400" lvl="1" indent="-323850" algn="l" rtl="0">
              <a:spcBef>
                <a:spcPts val="0"/>
              </a:spcBef>
              <a:spcAft>
                <a:spcPts val="0"/>
              </a:spcAft>
              <a:buSzPts val="1500"/>
              <a:buChar char="○"/>
            </a:pPr>
            <a:r>
              <a:rPr lang="en" sz="1500" u="sng">
                <a:solidFill>
                  <a:schemeClr val="hlink"/>
                </a:solidFill>
                <a:hlinkClick r:id="rId4"/>
              </a:rPr>
              <a:t>https://blog.hubspot.com/website/font-types</a:t>
            </a:r>
            <a:endParaRPr sz="1500" dirty="0"/>
          </a:p>
          <a:p>
            <a:pPr marL="914400" lvl="1" indent="-323850" algn="l" rtl="0">
              <a:spcBef>
                <a:spcPts val="0"/>
              </a:spcBef>
              <a:spcAft>
                <a:spcPts val="0"/>
              </a:spcAft>
              <a:buSzPts val="1500"/>
              <a:buChar char="○"/>
            </a:pPr>
            <a:r>
              <a:rPr lang="en" sz="1500" u="sng">
                <a:solidFill>
                  <a:schemeClr val="hlink"/>
                </a:solidFill>
                <a:hlinkClick r:id="rId5"/>
              </a:rPr>
              <a:t>https://startupnation.com/grow-your-business/fonts-and-colors-influence-audience</a:t>
            </a:r>
            <a:endParaRPr sz="1500" dirty="0"/>
          </a:p>
          <a:p>
            <a:pPr marL="0" lvl="0" indent="0" algn="l" rtl="0">
              <a:spcBef>
                <a:spcPts val="1200"/>
              </a:spcBef>
              <a:spcAft>
                <a:spcPts val="1200"/>
              </a:spcAft>
              <a:buNone/>
            </a:pPr>
            <a:endParaRPr sz="19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How Do You Develop a Brand? Second Steps</a:t>
            </a:r>
            <a:endParaRPr dirty="0"/>
          </a:p>
        </p:txBody>
      </p:sp>
      <p:sp>
        <p:nvSpPr>
          <p:cNvPr id="89" name="Google Shape;89;p17"/>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Finalize how you want to represent yourself</a:t>
            </a:r>
            <a:endParaRPr dirty="0"/>
          </a:p>
          <a:p>
            <a:pPr marL="457200" lvl="0" indent="-342900" algn="l" rtl="0">
              <a:spcBef>
                <a:spcPts val="0"/>
              </a:spcBef>
              <a:spcAft>
                <a:spcPts val="0"/>
              </a:spcAft>
              <a:buSzPts val="1800"/>
              <a:buChar char="●"/>
            </a:pPr>
            <a:r>
              <a:rPr lang="en"/>
              <a:t>Identify what you bring to the table</a:t>
            </a:r>
            <a:endParaRPr dirty="0"/>
          </a:p>
          <a:p>
            <a:pPr marL="457200" lvl="0" indent="-342900" algn="l" rtl="0">
              <a:spcBef>
                <a:spcPts val="0"/>
              </a:spcBef>
              <a:spcAft>
                <a:spcPts val="0"/>
              </a:spcAft>
              <a:buSzPts val="1800"/>
              <a:buChar char="●"/>
            </a:pPr>
            <a:r>
              <a:rPr lang="en"/>
              <a:t>Identify what you will not do or tolerate</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How Do You Develop a Brand? Storytelling</a:t>
            </a:r>
            <a:endParaRPr dirty="0"/>
          </a:p>
        </p:txBody>
      </p:sp>
      <p:sp>
        <p:nvSpPr>
          <p:cNvPr id="95" name="Google Shape;95;p18"/>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55600" algn="l" rtl="0">
              <a:lnSpc>
                <a:spcPct val="105000"/>
              </a:lnSpc>
              <a:spcBef>
                <a:spcPts val="0"/>
              </a:spcBef>
              <a:spcAft>
                <a:spcPts val="0"/>
              </a:spcAft>
              <a:buSzPts val="2000"/>
              <a:buChar char="●"/>
            </a:pPr>
            <a:r>
              <a:rPr lang="en" sz="2000" dirty="0"/>
              <a:t>Develop a story</a:t>
            </a:r>
            <a:endParaRPr sz="2000" dirty="0"/>
          </a:p>
          <a:p>
            <a:pPr marL="914400" lvl="1" indent="-330200" algn="l" rtl="0">
              <a:lnSpc>
                <a:spcPct val="105000"/>
              </a:lnSpc>
              <a:spcBef>
                <a:spcPts val="0"/>
              </a:spcBef>
              <a:spcAft>
                <a:spcPts val="0"/>
              </a:spcAft>
              <a:buSzPts val="1600"/>
              <a:buChar char="○"/>
            </a:pPr>
            <a:r>
              <a:rPr lang="en" sz="1600" dirty="0"/>
              <a:t>What drives you?</a:t>
            </a:r>
            <a:endParaRPr sz="1600" dirty="0"/>
          </a:p>
          <a:p>
            <a:pPr marL="914400" lvl="1" indent="-330200" algn="l" rtl="0">
              <a:lnSpc>
                <a:spcPct val="105000"/>
              </a:lnSpc>
              <a:spcBef>
                <a:spcPts val="0"/>
              </a:spcBef>
              <a:spcAft>
                <a:spcPts val="0"/>
              </a:spcAft>
              <a:buSzPts val="1600"/>
              <a:buChar char="○"/>
            </a:pPr>
            <a:r>
              <a:rPr lang="en" sz="1600" dirty="0"/>
              <a:t>What do you believe in?</a:t>
            </a:r>
            <a:endParaRPr sz="1600" dirty="0"/>
          </a:p>
          <a:p>
            <a:pPr marL="914400" lvl="1" indent="-330200" algn="l" rtl="0">
              <a:lnSpc>
                <a:spcPct val="105000"/>
              </a:lnSpc>
              <a:spcBef>
                <a:spcPts val="0"/>
              </a:spcBef>
              <a:spcAft>
                <a:spcPts val="0"/>
              </a:spcAft>
              <a:buSzPts val="1600"/>
              <a:buChar char="○"/>
            </a:pPr>
            <a:r>
              <a:rPr lang="en" sz="1600" dirty="0"/>
              <a:t>Create your thought leadership content &amp; strategy</a:t>
            </a:r>
            <a:endParaRPr sz="1600" dirty="0"/>
          </a:p>
          <a:p>
            <a:pPr marL="1371600" lvl="2" indent="-330200" algn="l" rtl="0">
              <a:lnSpc>
                <a:spcPct val="105000"/>
              </a:lnSpc>
              <a:spcBef>
                <a:spcPts val="0"/>
              </a:spcBef>
              <a:spcAft>
                <a:spcPts val="0"/>
              </a:spcAft>
              <a:buSzPts val="1600"/>
              <a:buChar char="■"/>
            </a:pPr>
            <a:r>
              <a:rPr lang="en" sz="1600" u="sng" dirty="0">
                <a:solidFill>
                  <a:schemeClr val="hlink"/>
                </a:solidFill>
                <a:hlinkClick r:id="rId3"/>
              </a:rPr>
              <a:t>https://brandyourself.com/blog/guide/what-is-thought-leadership/</a:t>
            </a:r>
            <a:endParaRPr sz="1600" dirty="0"/>
          </a:p>
          <a:p>
            <a:pPr marL="1371600" lvl="2" indent="-330200" algn="l" rtl="0">
              <a:lnSpc>
                <a:spcPct val="105000"/>
              </a:lnSpc>
              <a:spcBef>
                <a:spcPts val="0"/>
              </a:spcBef>
              <a:spcAft>
                <a:spcPts val="0"/>
              </a:spcAft>
              <a:buSzPts val="1600"/>
              <a:buChar char="■"/>
            </a:pPr>
            <a:r>
              <a:rPr lang="en" sz="1600" u="sng" dirty="0">
                <a:solidFill>
                  <a:schemeClr val="hlink"/>
                </a:solidFill>
                <a:hlinkClick r:id="rId4"/>
              </a:rPr>
              <a:t>https://www.linkedin.com/pulse/what-thought-leadership-content-how-create-strategy-rachel-b-lee</a:t>
            </a:r>
            <a:r>
              <a:rPr lang="en" sz="1600" dirty="0"/>
              <a:t> </a:t>
            </a:r>
            <a:endParaRPr sz="1600" dirty="0"/>
          </a:p>
          <a:p>
            <a:pPr marL="1371600" lvl="2" indent="-330200" algn="l" rtl="0">
              <a:lnSpc>
                <a:spcPct val="105000"/>
              </a:lnSpc>
              <a:spcBef>
                <a:spcPts val="0"/>
              </a:spcBef>
              <a:spcAft>
                <a:spcPts val="0"/>
              </a:spcAft>
              <a:buSzPts val="1600"/>
              <a:buChar char="■"/>
            </a:pPr>
            <a:r>
              <a:rPr lang="en" sz="1600" u="sng" dirty="0">
                <a:solidFill>
                  <a:schemeClr val="hlink"/>
                </a:solidFill>
                <a:hlinkClick r:id="rId5"/>
              </a:rPr>
              <a:t>https://www.semrush.com/blog/complete-guide-to-thought-leadership-for-business</a:t>
            </a:r>
            <a:endParaRPr sz="1600" dirty="0"/>
          </a:p>
          <a:p>
            <a:pPr marL="914400" lvl="1" indent="-330200" algn="l" rtl="0">
              <a:lnSpc>
                <a:spcPct val="105000"/>
              </a:lnSpc>
              <a:spcBef>
                <a:spcPts val="0"/>
              </a:spcBef>
              <a:spcAft>
                <a:spcPts val="0"/>
              </a:spcAft>
              <a:buSzPts val="1600"/>
              <a:buChar char="○"/>
            </a:pPr>
            <a:r>
              <a:rPr lang="en" sz="1600" dirty="0"/>
              <a:t>Share real experiences</a:t>
            </a:r>
            <a:endParaRPr sz="1600" dirty="0"/>
          </a:p>
          <a:p>
            <a:pPr marL="0" lvl="0" indent="0" algn="l" rtl="0">
              <a:lnSpc>
                <a:spcPct val="105000"/>
              </a:lnSpc>
              <a:spcBef>
                <a:spcPts val="1200"/>
              </a:spcBef>
              <a:spcAft>
                <a:spcPts val="0"/>
              </a:spcAft>
              <a:buNone/>
            </a:pPr>
            <a:endParaRPr sz="2000" dirty="0"/>
          </a:p>
          <a:p>
            <a:pPr marL="0" lvl="0" indent="0" algn="l" rtl="0">
              <a:lnSpc>
                <a:spcPct val="105000"/>
              </a:lnSpc>
              <a:spcBef>
                <a:spcPts val="1200"/>
              </a:spcBef>
              <a:spcAft>
                <a:spcPts val="1200"/>
              </a:spcAft>
              <a:buNone/>
            </a:pPr>
            <a:endParaRP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t>Things to Consider</a:t>
            </a:r>
            <a:endParaRPr dirty="0"/>
          </a:p>
        </p:txBody>
      </p:sp>
      <p:sp>
        <p:nvSpPr>
          <p:cNvPr id="101" name="Google Shape;101;p19"/>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Focus on helping others in your same situation</a:t>
            </a:r>
            <a:endParaRPr dirty="0"/>
          </a:p>
          <a:p>
            <a:pPr marL="457200" lvl="0" indent="-342900" algn="l" rtl="0">
              <a:spcBef>
                <a:spcPts val="0"/>
              </a:spcBef>
              <a:spcAft>
                <a:spcPts val="0"/>
              </a:spcAft>
              <a:buSzPts val="1800"/>
              <a:buChar char="●"/>
            </a:pPr>
            <a:r>
              <a:rPr lang="en" dirty="0"/>
              <a:t>Build relationships not just leads</a:t>
            </a:r>
            <a:endParaRPr dirty="0"/>
          </a:p>
          <a:p>
            <a:pPr marL="457200" lvl="0" indent="-342900" algn="l" rtl="0">
              <a:spcBef>
                <a:spcPts val="0"/>
              </a:spcBef>
              <a:spcAft>
                <a:spcPts val="0"/>
              </a:spcAft>
              <a:buSzPts val="1800"/>
              <a:buChar char="●"/>
            </a:pPr>
            <a:r>
              <a:rPr lang="en" dirty="0"/>
              <a:t>Create a promotional platform to share </a:t>
            </a:r>
            <a:endParaRPr dirty="0"/>
          </a:p>
          <a:p>
            <a:pPr marL="457200" lvl="0" indent="-342900" algn="l" rtl="0">
              <a:spcBef>
                <a:spcPts val="0"/>
              </a:spcBef>
              <a:spcAft>
                <a:spcPts val="0"/>
              </a:spcAft>
              <a:buSzPts val="1800"/>
              <a:buChar char="●"/>
            </a:pPr>
            <a:r>
              <a:rPr lang="en" dirty="0"/>
              <a:t>Treat your job search like a job</a:t>
            </a:r>
            <a:endParaRPr dirty="0"/>
          </a:p>
          <a:p>
            <a:pPr marL="457200" lvl="0" indent="-342900" algn="l" rtl="0">
              <a:spcBef>
                <a:spcPts val="0"/>
              </a:spcBef>
              <a:spcAft>
                <a:spcPts val="0"/>
              </a:spcAft>
              <a:buSzPts val="1800"/>
              <a:buChar char="●"/>
            </a:pPr>
            <a:r>
              <a:rPr lang="en" dirty="0"/>
              <a:t>Your resume is a brief commercial</a:t>
            </a:r>
            <a:endParaRPr dirty="0"/>
          </a:p>
          <a:p>
            <a:pPr marL="457200" lvl="0" indent="-342900" algn="l" rtl="0">
              <a:spcBef>
                <a:spcPts val="0"/>
              </a:spcBef>
              <a:spcAft>
                <a:spcPts val="0"/>
              </a:spcAft>
              <a:buSzPts val="1800"/>
              <a:buChar char="●"/>
            </a:pPr>
            <a:r>
              <a:rPr lang="en" dirty="0"/>
              <a:t>When you get to the interview be engaging and interview them too</a:t>
            </a:r>
            <a:endParaRPr dirty="0"/>
          </a:p>
          <a:p>
            <a:pPr marL="457200" lvl="0" indent="-342900" algn="l" rtl="0">
              <a:spcBef>
                <a:spcPts val="0"/>
              </a:spcBef>
              <a:spcAft>
                <a:spcPts val="0"/>
              </a:spcAft>
              <a:buSzPts val="1800"/>
              <a:buChar char="●"/>
            </a:pPr>
            <a:r>
              <a:rPr lang="en" dirty="0"/>
              <a:t>It’s a game and there is so much you can’t control</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Your Offline Brand Matters Too!</a:t>
            </a:r>
            <a:endParaRPr dirty="0"/>
          </a:p>
        </p:txBody>
      </p:sp>
      <p:sp>
        <p:nvSpPr>
          <p:cNvPr id="107" name="Google Shape;107;p20"/>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Your personal brand is a combination of who you are and how you want people to perceive you</a:t>
            </a:r>
            <a:endParaRPr dirty="0"/>
          </a:p>
          <a:p>
            <a:pPr marL="457200" lvl="0" indent="-342900" algn="l" rtl="0">
              <a:spcBef>
                <a:spcPts val="0"/>
              </a:spcBef>
              <a:spcAft>
                <a:spcPts val="0"/>
              </a:spcAft>
              <a:buSzPts val="1800"/>
              <a:buChar char="●"/>
            </a:pPr>
            <a:r>
              <a:rPr lang="en" dirty="0"/>
              <a:t>Make sure that your daily interactions with bosses, co-workers, customers, fellow students … is portraying the brand you identified</a:t>
            </a:r>
            <a:endParaRPr dirty="0"/>
          </a:p>
          <a:p>
            <a:pPr marL="457200" lvl="0" indent="-342900" algn="l" rtl="0">
              <a:spcBef>
                <a:spcPts val="0"/>
              </a:spcBef>
              <a:spcAft>
                <a:spcPts val="0"/>
              </a:spcAft>
              <a:buSzPts val="1800"/>
              <a:buChar char="●"/>
            </a:pPr>
            <a:r>
              <a:rPr lang="en" dirty="0"/>
              <a:t>Don’t neglect your personal life</a:t>
            </a:r>
            <a:endParaRPr dirty="0"/>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1187</Words>
  <Application>Microsoft Office PowerPoint</Application>
  <PresentationFormat>On-screen Show (16:9)</PresentationFormat>
  <Paragraphs>99</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Roboto Slab</vt:lpstr>
      <vt:lpstr>Arial</vt:lpstr>
      <vt:lpstr>Roboto</vt:lpstr>
      <vt:lpstr>Georgia</vt:lpstr>
      <vt:lpstr>Marina</vt:lpstr>
      <vt:lpstr>What’s Your Brand</vt:lpstr>
      <vt:lpstr>Raleigh ISSA Career Services</vt:lpstr>
      <vt:lpstr>Why Brand Yourself?</vt:lpstr>
      <vt:lpstr>How Do You Develop a Brand? Initial Steps</vt:lpstr>
      <vt:lpstr>How Do You Develop a Brand? Second Steps</vt:lpstr>
      <vt:lpstr>How Do You Develop a Brand? Storytelling</vt:lpstr>
      <vt:lpstr>Things to Consider</vt:lpstr>
      <vt:lpstr>Your Offline Brand Matters Too!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Your Brand</dc:title>
  <cp:lastModifiedBy>Thomas Purdy</cp:lastModifiedBy>
  <cp:revision>2</cp:revision>
  <dcterms:modified xsi:type="dcterms:W3CDTF">2023-03-03T15:23:20Z</dcterms:modified>
</cp:coreProperties>
</file>