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4" r:id="rId2"/>
    <p:sldId id="315" r:id="rId3"/>
    <p:sldId id="294" r:id="rId4"/>
    <p:sldId id="330" r:id="rId5"/>
    <p:sldId id="331" r:id="rId6"/>
    <p:sldId id="332" r:id="rId7"/>
    <p:sldId id="325" r:id="rId8"/>
    <p:sldId id="328" r:id="rId9"/>
    <p:sldId id="329" r:id="rId10"/>
    <p:sldId id="327" r:id="rId11"/>
    <p:sldId id="326" r:id="rId12"/>
    <p:sldId id="295" r:id="rId13"/>
    <p:sldId id="312" r:id="rId14"/>
    <p:sldId id="334" r:id="rId15"/>
    <p:sldId id="33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C791D-67CC-4A7B-BC7B-53FF7E9383FB}" v="10" dt="2023-04-06T18:02:54.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383" autoAdjust="0"/>
  </p:normalViewPr>
  <p:slideViewPr>
    <p:cSldViewPr snapToGrid="0">
      <p:cViewPr varScale="1">
        <p:scale>
          <a:sx n="83" d="100"/>
          <a:sy n="83" d="100"/>
        </p:scale>
        <p:origin x="1674"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E72E8-EB23-45E6-8DFE-C43BDAB38F59}" type="datetimeFigureOut">
              <a:rPr lang="en-US" smtClean="0"/>
              <a:t>4/6/2023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342D2-13EA-4B7A-B08B-5011343B3174}" type="slidenum">
              <a:rPr lang="en-US" smtClean="0"/>
              <a:t>‹#›</a:t>
            </a:fld>
            <a:endParaRPr lang="en-US" dirty="0"/>
          </a:p>
        </p:txBody>
      </p:sp>
    </p:spTree>
    <p:extLst>
      <p:ext uri="{BB962C8B-B14F-4D97-AF65-F5344CB8AC3E}">
        <p14:creationId xmlns:p14="http://schemas.microsoft.com/office/powerpoint/2010/main" val="4095116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ls.go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zjournals.com/triangle/search/results?q=Richard%20Wahlqu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42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4964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https://www.bls.gov/news.release/pdf/empsit.pdf</a:t>
            </a:r>
          </a:p>
        </p:txBody>
      </p:sp>
    </p:spTree>
    <p:extLst>
      <p:ext uri="{BB962C8B-B14F-4D97-AF65-F5344CB8AC3E}">
        <p14:creationId xmlns:p14="http://schemas.microsoft.com/office/powerpoint/2010/main" val="425930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333333"/>
                </a:solidFill>
                <a:effectLst/>
                <a:latin typeface="inherit"/>
              </a:rPr>
              <a:t>The number of job openings in the United States fell by 632,000 to 9.9 million in February 2023, the lowest level since May 2021 and below market expectations of 10.4 million signaling the labor market might have started cooling. Over the month, the largest decreases in job openings were in professional and business services (-278,000); health care and social assistance (-150,000); and transportation, warehousing, and utilities (-145,000). On the other hand, the number of job openings increased in construction (+129,000) and in arts, entertainment, and recreation (+38,000). Meanwhile, the number of hires and total separations changed little at 6.2 million and 5.8 million, respectively. Within separations, quits (4.0 million) edged up, while layoffs and discharges (1.5 million) decreased. source: </a:t>
            </a:r>
            <a:r>
              <a:rPr lang="en-US" b="0" i="0" u="none" strike="noStrike" dirty="0">
                <a:solidFill>
                  <a:srgbClr val="333333"/>
                </a:solidFill>
                <a:effectLst/>
                <a:latin typeface="inherit"/>
                <a:hlinkClick r:id="rId3"/>
              </a:rPr>
              <a:t>U.S. Bureau of Labor Statistics</a:t>
            </a:r>
            <a:endParaRPr lang="en-US" b="0" i="0" dirty="0">
              <a:solidFill>
                <a:srgbClr val="333333"/>
              </a:solidFill>
              <a:effectLst/>
              <a:latin typeface="inherit"/>
            </a:endParaRPr>
          </a:p>
          <a:p>
            <a:endParaRPr lang="en-US" dirty="0"/>
          </a:p>
          <a:p>
            <a:r>
              <a:rPr lang="en-US" dirty="0"/>
              <a:t>https://tradingeconomics.com/united-states/job-offers</a:t>
            </a:r>
          </a:p>
          <a:p>
            <a:br>
              <a:rPr lang="en-US" dirty="0"/>
            </a:br>
            <a:endParaRPr lang="en-US" dirty="0"/>
          </a:p>
        </p:txBody>
      </p:sp>
    </p:spTree>
    <p:extLst>
      <p:ext uri="{BB962C8B-B14F-4D97-AF65-F5344CB8AC3E}">
        <p14:creationId xmlns:p14="http://schemas.microsoft.com/office/powerpoint/2010/main" val="245464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https://www.careercloud.com/news/current-state-of-the-job-market</a:t>
            </a:r>
          </a:p>
          <a:p>
            <a:endParaRPr lang="en-US" dirty="0"/>
          </a:p>
          <a:p>
            <a:endParaRPr lang="en-US" dirty="0"/>
          </a:p>
          <a:p>
            <a:pPr algn="l"/>
            <a:r>
              <a:rPr lang="en-US" b="0" i="0" dirty="0">
                <a:solidFill>
                  <a:srgbClr val="222222"/>
                </a:solidFill>
                <a:effectLst/>
                <a:latin typeface="Guardian Text Egyptian ACBJ Web"/>
              </a:rPr>
              <a:t>“A Federal Reserve survey of nearly 8,000 small businesses found the top operational challenge was hiring or retaining qualified staff, ahead of growing sales and reaching new customers. About 40% of businesses said they attempted to hire new workers and it was very difficult — far more than the 27% of businesses that said the same thing in 2018.</a:t>
            </a:r>
          </a:p>
          <a:p>
            <a:br>
              <a:rPr lang="en-US" dirty="0"/>
            </a:br>
            <a:endParaRPr lang="en-US" dirty="0"/>
          </a:p>
          <a:p>
            <a:pPr algn="l"/>
            <a:r>
              <a:rPr lang="en-US" b="0" i="0" dirty="0">
                <a:solidFill>
                  <a:srgbClr val="222222"/>
                </a:solidFill>
                <a:effectLst/>
                <a:latin typeface="Guardian Text Egyptian ACBJ Web"/>
              </a:rPr>
              <a:t>Overall, about 72% of firms facing hiring challenges said they had too few applicants, while 62% said the applicants they did get lacked job-specific skills or experience.</a:t>
            </a:r>
          </a:p>
          <a:p>
            <a:pPr algn="l"/>
            <a:endParaRPr lang="en-US" b="0" i="0" dirty="0">
              <a:solidFill>
                <a:srgbClr val="222222"/>
              </a:solidFill>
              <a:effectLst/>
              <a:latin typeface="Guardian Text Egyptian ACBJ 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B82C2E"/>
                </a:solidFill>
                <a:effectLst/>
                <a:latin typeface="Guardian Text Egyptian ACBJ Web"/>
                <a:hlinkClick r:id="rId3"/>
              </a:rPr>
              <a:t>Richard Wahlquist</a:t>
            </a:r>
            <a:r>
              <a:rPr lang="en-US" b="0" i="0" dirty="0">
                <a:solidFill>
                  <a:srgbClr val="222222"/>
                </a:solidFill>
                <a:effectLst/>
                <a:latin typeface="Guardian Text Egyptian ACBJ Web"/>
              </a:rPr>
              <a:t>, president and CEO at the American Staffing Association, said the effects of the Federal Reserve’s rate hikes were finally showing themselves, and while job openings dropped, there were still nearly two job openings for every unemployed person. ”</a:t>
            </a:r>
          </a:p>
          <a:p>
            <a:br>
              <a:rPr lang="en-US" dirty="0"/>
            </a:br>
            <a:r>
              <a:rPr lang="en-US" dirty="0"/>
              <a:t>https://www.bizjournals.com/triangle/news/2023/04/05/jobs-hiring-labor-market-layoffs-openings.html</a:t>
            </a:r>
          </a:p>
          <a:p>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AF9342D2-13EA-4B7A-B08B-5011343B3174}" type="slidenum">
              <a:rPr lang="en-US" smtClean="0"/>
              <a:t>4</a:t>
            </a:fld>
            <a:endParaRPr lang="en-US" dirty="0"/>
          </a:p>
        </p:txBody>
      </p:sp>
    </p:spTree>
    <p:extLst>
      <p:ext uri="{BB962C8B-B14F-4D97-AF65-F5344CB8AC3E}">
        <p14:creationId xmlns:p14="http://schemas.microsoft.com/office/powerpoint/2010/main" val="369118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https://www.careercloud.com/news/current-state-of-the-job-market</a:t>
            </a:r>
          </a:p>
        </p:txBody>
      </p:sp>
      <p:sp>
        <p:nvSpPr>
          <p:cNvPr id="4" name="Slide Number Placeholder 3"/>
          <p:cNvSpPr>
            <a:spLocks noGrp="1"/>
          </p:cNvSpPr>
          <p:nvPr>
            <p:ph type="sldNum" sz="quarter" idx="5"/>
          </p:nvPr>
        </p:nvSpPr>
        <p:spPr/>
        <p:txBody>
          <a:bodyPr/>
          <a:lstStyle/>
          <a:p>
            <a:fld id="{AF9342D2-13EA-4B7A-B08B-5011343B3174}" type="slidenum">
              <a:rPr lang="en-US" smtClean="0"/>
              <a:t>5</a:t>
            </a:fld>
            <a:endParaRPr lang="en-US" dirty="0"/>
          </a:p>
        </p:txBody>
      </p:sp>
    </p:spTree>
    <p:extLst>
      <p:ext uri="{BB962C8B-B14F-4D97-AF65-F5344CB8AC3E}">
        <p14:creationId xmlns:p14="http://schemas.microsoft.com/office/powerpoint/2010/main" val="110044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https://www.bls.gov/ooh/fastest-growing.htm</a:t>
            </a:r>
          </a:p>
          <a:p>
            <a:endParaRPr lang="en-US" dirty="0"/>
          </a:p>
          <a:p>
            <a:r>
              <a:rPr lang="en-US" dirty="0"/>
              <a:t>https://www.bls.gov/ooh/computer-and-information-technology/information-security-analysts.htm</a:t>
            </a:r>
          </a:p>
          <a:p>
            <a:endParaRPr lang="en-US" dirty="0"/>
          </a:p>
          <a:p>
            <a:endParaRPr lang="en-US" dirty="0"/>
          </a:p>
        </p:txBody>
      </p:sp>
      <p:sp>
        <p:nvSpPr>
          <p:cNvPr id="4" name="Slide Number Placeholder 3"/>
          <p:cNvSpPr>
            <a:spLocks noGrp="1"/>
          </p:cNvSpPr>
          <p:nvPr>
            <p:ph type="sldNum" sz="quarter" idx="5"/>
          </p:nvPr>
        </p:nvSpPr>
        <p:spPr/>
        <p:txBody>
          <a:bodyPr/>
          <a:lstStyle/>
          <a:p>
            <a:fld id="{AF9342D2-13EA-4B7A-B08B-5011343B3174}" type="slidenum">
              <a:rPr lang="en-US" smtClean="0"/>
              <a:t>6</a:t>
            </a:fld>
            <a:endParaRPr lang="en-US" dirty="0"/>
          </a:p>
        </p:txBody>
      </p:sp>
    </p:spTree>
    <p:extLst>
      <p:ext uri="{BB962C8B-B14F-4D97-AF65-F5344CB8AC3E}">
        <p14:creationId xmlns:p14="http://schemas.microsoft.com/office/powerpoint/2010/main" val="3790970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33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https://www.apollotechnical.com/statistics-on-remote-workers/</a:t>
            </a:r>
          </a:p>
          <a:p>
            <a:endParaRPr lang="en-US" dirty="0"/>
          </a:p>
          <a:p>
            <a:r>
              <a:rPr lang="en-US" dirty="0"/>
              <a:t>https://slack.com/blog/collaboration/workplace-transformation-in-the-wake-of-covid-19</a:t>
            </a:r>
          </a:p>
          <a:p>
            <a:endParaRPr lang="en-US" dirty="0"/>
          </a:p>
          <a:p>
            <a:r>
              <a:rPr lang="en-US" dirty="0"/>
              <a:t>https://www.mckinsey.com/industries/real-estate/our-insights/americans-are-embracing-flexible-work-and-they-want-more-of-it</a:t>
            </a:r>
          </a:p>
          <a:p>
            <a:endParaRPr lang="en-US" dirty="0"/>
          </a:p>
          <a:p>
            <a:r>
              <a:rPr lang="en-US" dirty="0"/>
              <a:t>https://www.shrm.org/resourcesandtools/hr-topics/talent-acquisition/pages/many-employers-some-remote-work-expected-to-last.aspx</a:t>
            </a:r>
          </a:p>
          <a:p>
            <a:endParaRPr lang="en-US" dirty="0"/>
          </a:p>
        </p:txBody>
      </p:sp>
    </p:spTree>
    <p:extLst>
      <p:ext uri="{BB962C8B-B14F-4D97-AF65-F5344CB8AC3E}">
        <p14:creationId xmlns:p14="http://schemas.microsoft.com/office/powerpoint/2010/main" val="242960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https://www.wsj.com/articles/the-perk-cession-is-under-way-at-some-companies-9cb04e9c</a:t>
            </a:r>
          </a:p>
          <a:p>
            <a:endParaRPr lang="en-US" dirty="0"/>
          </a:p>
        </p:txBody>
      </p:sp>
    </p:spTree>
    <p:extLst>
      <p:ext uri="{BB962C8B-B14F-4D97-AF65-F5344CB8AC3E}">
        <p14:creationId xmlns:p14="http://schemas.microsoft.com/office/powerpoint/2010/main" val="339744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98C6B-4E7E-19AC-0BC7-6C1CD295B6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A2CF95-C803-1E68-95D1-DA96D02E7A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589883-FE41-1166-4D4A-A1F581E951F3}"/>
              </a:ext>
            </a:extLst>
          </p:cNvPr>
          <p:cNvSpPr>
            <a:spLocks noGrp="1"/>
          </p:cNvSpPr>
          <p:nvPr>
            <p:ph type="dt" sz="half" idx="10"/>
          </p:nvPr>
        </p:nvSpPr>
        <p:spPr/>
        <p:txBody>
          <a:bodyPr/>
          <a:lstStyle/>
          <a:p>
            <a:fld id="{81EC5025-1895-497E-9EDE-0E36AD082644}" type="datetimeFigureOut">
              <a:rPr lang="en-US" smtClean="0"/>
              <a:t>4/6/2023</a:t>
            </a:fld>
            <a:endParaRPr lang="en-US" dirty="0"/>
          </a:p>
        </p:txBody>
      </p:sp>
      <p:sp>
        <p:nvSpPr>
          <p:cNvPr id="5" name="Footer Placeholder 4">
            <a:extLst>
              <a:ext uri="{FF2B5EF4-FFF2-40B4-BE49-F238E27FC236}">
                <a16:creationId xmlns:a16="http://schemas.microsoft.com/office/drawing/2014/main" id="{AD219193-99F9-44CD-E33E-6C7460383E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283ECB-072C-2EA6-933A-9E0208606527}"/>
              </a:ext>
            </a:extLst>
          </p:cNvPr>
          <p:cNvSpPr>
            <a:spLocks noGrp="1"/>
          </p:cNvSpPr>
          <p:nvPr>
            <p:ph type="sldNum" sz="quarter" idx="12"/>
          </p:nvPr>
        </p:nvSpPr>
        <p:spPr/>
        <p:txBody>
          <a:bodyPr/>
          <a:lstStyle/>
          <a:p>
            <a:fld id="{C48D14C5-5B08-4C0B-9041-75E73BEC70B1}" type="slidenum">
              <a:rPr lang="en-US" smtClean="0"/>
              <a:t>‹#›</a:t>
            </a:fld>
            <a:endParaRPr lang="en-US" dirty="0"/>
          </a:p>
        </p:txBody>
      </p:sp>
    </p:spTree>
    <p:extLst>
      <p:ext uri="{BB962C8B-B14F-4D97-AF65-F5344CB8AC3E}">
        <p14:creationId xmlns:p14="http://schemas.microsoft.com/office/powerpoint/2010/main" val="293504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07CEA-84FC-F69E-D909-48BA3564FD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5028AB-1C78-74C6-38B9-691E8FE529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AA990-8D4A-42E9-220D-AD9729951ADF}"/>
              </a:ext>
            </a:extLst>
          </p:cNvPr>
          <p:cNvSpPr>
            <a:spLocks noGrp="1"/>
          </p:cNvSpPr>
          <p:nvPr>
            <p:ph type="dt" sz="half" idx="10"/>
          </p:nvPr>
        </p:nvSpPr>
        <p:spPr/>
        <p:txBody>
          <a:bodyPr/>
          <a:lstStyle/>
          <a:p>
            <a:fld id="{81EC5025-1895-497E-9EDE-0E36AD082644}" type="datetimeFigureOut">
              <a:rPr lang="en-US" smtClean="0"/>
              <a:t>4/6/2023</a:t>
            </a:fld>
            <a:endParaRPr lang="en-US" dirty="0"/>
          </a:p>
        </p:txBody>
      </p:sp>
      <p:sp>
        <p:nvSpPr>
          <p:cNvPr id="5" name="Footer Placeholder 4">
            <a:extLst>
              <a:ext uri="{FF2B5EF4-FFF2-40B4-BE49-F238E27FC236}">
                <a16:creationId xmlns:a16="http://schemas.microsoft.com/office/drawing/2014/main" id="{7F20E32A-14BA-DF7F-3CB2-F077821407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0B96F3-8660-3590-8D96-B40D60231F49}"/>
              </a:ext>
            </a:extLst>
          </p:cNvPr>
          <p:cNvSpPr>
            <a:spLocks noGrp="1"/>
          </p:cNvSpPr>
          <p:nvPr>
            <p:ph type="sldNum" sz="quarter" idx="12"/>
          </p:nvPr>
        </p:nvSpPr>
        <p:spPr/>
        <p:txBody>
          <a:bodyPr/>
          <a:lstStyle/>
          <a:p>
            <a:fld id="{C48D14C5-5B08-4C0B-9041-75E73BEC70B1}" type="slidenum">
              <a:rPr lang="en-US" smtClean="0"/>
              <a:t>‹#›</a:t>
            </a:fld>
            <a:endParaRPr lang="en-US" dirty="0"/>
          </a:p>
        </p:txBody>
      </p:sp>
    </p:spTree>
    <p:extLst>
      <p:ext uri="{BB962C8B-B14F-4D97-AF65-F5344CB8AC3E}">
        <p14:creationId xmlns:p14="http://schemas.microsoft.com/office/powerpoint/2010/main" val="236830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14A2E0-95A8-BB8C-35B1-13FF53F68A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B245F5-5EC4-C2F4-6581-2CFD90483D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6DFE7-7E65-B857-4C1B-7ED50711691F}"/>
              </a:ext>
            </a:extLst>
          </p:cNvPr>
          <p:cNvSpPr>
            <a:spLocks noGrp="1"/>
          </p:cNvSpPr>
          <p:nvPr>
            <p:ph type="dt" sz="half" idx="10"/>
          </p:nvPr>
        </p:nvSpPr>
        <p:spPr/>
        <p:txBody>
          <a:bodyPr/>
          <a:lstStyle/>
          <a:p>
            <a:fld id="{81EC5025-1895-497E-9EDE-0E36AD082644}" type="datetimeFigureOut">
              <a:rPr lang="en-US" smtClean="0"/>
              <a:t>4/6/2023</a:t>
            </a:fld>
            <a:endParaRPr lang="en-US" dirty="0"/>
          </a:p>
        </p:txBody>
      </p:sp>
      <p:sp>
        <p:nvSpPr>
          <p:cNvPr id="5" name="Footer Placeholder 4">
            <a:extLst>
              <a:ext uri="{FF2B5EF4-FFF2-40B4-BE49-F238E27FC236}">
                <a16:creationId xmlns:a16="http://schemas.microsoft.com/office/drawing/2014/main" id="{7B8BF3CD-D279-7E0C-FF95-49D9F7CD14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3F1107-7A44-577F-9E94-FAD2C33232D4}"/>
              </a:ext>
            </a:extLst>
          </p:cNvPr>
          <p:cNvSpPr>
            <a:spLocks noGrp="1"/>
          </p:cNvSpPr>
          <p:nvPr>
            <p:ph type="sldNum" sz="quarter" idx="12"/>
          </p:nvPr>
        </p:nvSpPr>
        <p:spPr/>
        <p:txBody>
          <a:bodyPr/>
          <a:lstStyle/>
          <a:p>
            <a:fld id="{C48D14C5-5B08-4C0B-9041-75E73BEC70B1}" type="slidenum">
              <a:rPr lang="en-US" smtClean="0"/>
              <a:t>‹#›</a:t>
            </a:fld>
            <a:endParaRPr lang="en-US" dirty="0"/>
          </a:p>
        </p:txBody>
      </p:sp>
    </p:spTree>
    <p:extLst>
      <p:ext uri="{BB962C8B-B14F-4D97-AF65-F5344CB8AC3E}">
        <p14:creationId xmlns:p14="http://schemas.microsoft.com/office/powerpoint/2010/main" val="190800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a:lstStyle/>
          <a:p>
            <a:r>
              <a:rPr lang="en-US" dirty="0"/>
              <a:t>Click icon to add picture</a:t>
            </a:r>
          </a:p>
        </p:txBody>
      </p:sp>
      <p:sp>
        <p:nvSpPr>
          <p:cNvPr id="6" name="Hexagon 5">
            <a:extLst>
              <a:ext uri="{FF2B5EF4-FFF2-40B4-BE49-F238E27FC236}">
                <a16:creationId xmlns:a16="http://schemas.microsoft.com/office/drawing/2014/main" id="{ED61BFD1-C421-442F-ACC0-868D35B02015}"/>
              </a:ext>
            </a:extLst>
          </p:cNvPr>
          <p:cNvSpPr/>
          <p:nvPr userDrawn="1"/>
        </p:nvSpPr>
        <p:spPr>
          <a:xfrm>
            <a:off x="3166402" y="903484"/>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89B16BC3-CBF9-4BF0-A37A-9F2BB89BED54}"/>
              </a:ext>
            </a:extLst>
          </p:cNvPr>
          <p:cNvSpPr/>
          <p:nvPr userDrawn="1"/>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80EA9ECE-F57C-4B25-AD19-4F78933A61EC}"/>
              </a:ext>
            </a:extLst>
          </p:cNvPr>
          <p:cNvSpPr/>
          <p:nvPr userDrawn="1"/>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DCBDF4EA-BFFB-460D-B9A8-45C097E920DA}"/>
              </a:ext>
            </a:extLst>
          </p:cNvPr>
          <p:cNvSpPr/>
          <p:nvPr userDrawn="1"/>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AB15A15E-528E-4041-8E63-65C0D0398F3A}"/>
              </a:ext>
            </a:extLst>
          </p:cNvPr>
          <p:cNvSpPr/>
          <p:nvPr userDrawn="1"/>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A7A620BD-CFAD-4100-8C9F-494D15A0A900}"/>
              </a:ext>
            </a:extLst>
          </p:cNvPr>
          <p:cNvSpPr>
            <a:spLocks noGrp="1"/>
          </p:cNvSpPr>
          <p:nvPr>
            <p:ph type="title"/>
          </p:nvPr>
        </p:nvSpPr>
        <p:spPr>
          <a:xfrm>
            <a:off x="4096846" y="2576760"/>
            <a:ext cx="3924935" cy="1695637"/>
          </a:xfrm>
          <a:prstGeom prst="rect">
            <a:avLst/>
          </a:prstGeom>
        </p:spPr>
        <p:txBody>
          <a:bodyPr/>
          <a:lstStyle>
            <a:lvl1pPr>
              <a:spcBef>
                <a:spcPts val="1000"/>
              </a:spcBef>
              <a:defRPr sz="4800" b="1">
                <a:solidFill>
                  <a:schemeClr val="bg1"/>
                </a:solidFill>
              </a:defRPr>
            </a:lvl1pPr>
          </a:lstStyle>
          <a:p>
            <a:r>
              <a:rPr lang="en-US"/>
              <a:t>Click to edit Master title style</a:t>
            </a:r>
            <a:endParaRPr lang="en-US" dirty="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096848" y="1899514"/>
            <a:ext cx="3924934" cy="490538"/>
          </a:xfrm>
          <a:prstGeom prst="rect">
            <a:avLst/>
          </a:prstGeom>
        </p:spPr>
        <p:txBody>
          <a:bodyPr/>
          <a:lstStyle>
            <a:lvl1pP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28" name="Text Placeholder 27">
            <a:extLst>
              <a:ext uri="{FF2B5EF4-FFF2-40B4-BE49-F238E27FC236}">
                <a16:creationId xmlns:a16="http://schemas.microsoft.com/office/drawing/2014/main" id="{E0A61465-6ECA-46DC-97DD-7BCFDB69EB89}"/>
              </a:ext>
            </a:extLst>
          </p:cNvPr>
          <p:cNvSpPr>
            <a:spLocks noGrp="1"/>
          </p:cNvSpPr>
          <p:nvPr>
            <p:ph type="body" sz="quarter" idx="13"/>
          </p:nvPr>
        </p:nvSpPr>
        <p:spPr>
          <a:xfrm>
            <a:off x="4484582" y="4459105"/>
            <a:ext cx="3222836" cy="1168530"/>
          </a:xfrm>
          <a:prstGeom prst="rect">
            <a:avLst/>
          </a:prstGeom>
        </p:spPr>
        <p:txBody>
          <a:bodyPr anchor="b"/>
          <a:lstStyle>
            <a:lvl1pPr algn="r">
              <a:buNone/>
              <a:defRPr lang="en-US" sz="1600" kern="1200" dirty="0" smtClean="0">
                <a:solidFill>
                  <a:schemeClr val="bg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095674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0" name="Text Placeholder 26">
            <a:extLst>
              <a:ext uri="{FF2B5EF4-FFF2-40B4-BE49-F238E27FC236}">
                <a16:creationId xmlns:a16="http://schemas.microsoft.com/office/drawing/2014/main" id="{4AA38E8C-A334-4183-8ABC-112B8517F487}"/>
              </a:ext>
            </a:extLst>
          </p:cNvPr>
          <p:cNvSpPr>
            <a:spLocks noGrp="1"/>
          </p:cNvSpPr>
          <p:nvPr>
            <p:ph type="body" sz="quarter" idx="12"/>
          </p:nvPr>
        </p:nvSpPr>
        <p:spPr>
          <a:xfrm>
            <a:off x="660400" y="2044700"/>
            <a:ext cx="4275138" cy="3560763"/>
          </a:xfrm>
          <a:prstGeom prst="rect">
            <a:avLst/>
          </a:prstGeom>
        </p:spPr>
        <p:txBody>
          <a:bodyPr/>
          <a:lstStyle>
            <a:lvl1pPr>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1800"/>
            </a:lvl2pPr>
            <a:lvl3pPr>
              <a:buClr>
                <a:schemeClr val="accent4"/>
              </a:buClr>
              <a:buFont typeface="Wingdings" panose="05000000000000000000" pitchFamily="2" charset="2"/>
              <a:buChar char="§"/>
              <a:defRPr sz="1600"/>
            </a:lvl3pPr>
            <a:lvl4pPr>
              <a:buClr>
                <a:schemeClr val="accent4"/>
              </a:buClr>
              <a:buFont typeface="Wingdings" panose="05000000000000000000" pitchFamily="2" charset="2"/>
              <a:buChar char="§"/>
              <a:defRPr sz="1600"/>
            </a:lvl4pPr>
            <a:lvl5pPr>
              <a:buClr>
                <a:schemeClr val="accent4"/>
              </a:buClr>
              <a:buFont typeface="Wingdings" panose="05000000000000000000" pitchFamily="2" charset="2"/>
              <a:buChar char="§"/>
              <a:defRPr sz="1600"/>
            </a:lvl5pPr>
          </a:lstStyle>
          <a:p>
            <a:pPr lvl="0"/>
            <a:r>
              <a:rPr lang="en-US"/>
              <a:t>Click to edit Master text styles</a:t>
            </a:r>
          </a:p>
        </p:txBody>
      </p:sp>
      <p:sp>
        <p:nvSpPr>
          <p:cNvPr id="19" name="Rectangle 18">
            <a:extLst>
              <a:ext uri="{FF2B5EF4-FFF2-40B4-BE49-F238E27FC236}">
                <a16:creationId xmlns:a16="http://schemas.microsoft.com/office/drawing/2014/main" id="{B80624A4-5116-4AAF-8C31-C25D1DB16FEC}"/>
              </a:ext>
            </a:extLst>
          </p:cNvPr>
          <p:cNvSpPr/>
          <p:nvPr userDrawn="1"/>
        </p:nvSpPr>
        <p:spPr>
          <a:xfrm>
            <a:off x="9354457" y="5363987"/>
            <a:ext cx="4572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D07EC8A-6024-4DEA-9C4D-AE4228E17854}"/>
              </a:ext>
            </a:extLst>
          </p:cNvPr>
          <p:cNvSpPr/>
          <p:nvPr userDrawn="1"/>
        </p:nvSpPr>
        <p:spPr>
          <a:xfrm>
            <a:off x="6692791" y="1699889"/>
            <a:ext cx="319749" cy="319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1C8FAEF-DF78-48CC-AEEF-F9B802055C05}"/>
              </a:ext>
            </a:extLst>
          </p:cNvPr>
          <p:cNvSpPr/>
          <p:nvPr userDrawn="1"/>
        </p:nvSpPr>
        <p:spPr>
          <a:xfrm>
            <a:off x="9354457" y="5897738"/>
            <a:ext cx="179977" cy="1799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566F72D6-AEEE-4CF3-8136-F6782F1E489E}"/>
              </a:ext>
            </a:extLst>
          </p:cNvPr>
          <p:cNvSpPr>
            <a:spLocks noGrp="1"/>
          </p:cNvSpPr>
          <p:nvPr>
            <p:ph type="pic" sz="quarter" idx="13"/>
          </p:nvPr>
        </p:nvSpPr>
        <p:spPr>
          <a:xfrm>
            <a:off x="7090227" y="786181"/>
            <a:ext cx="4441372" cy="5393036"/>
          </a:xfrm>
          <a:custGeom>
            <a:avLst/>
            <a:gdLst>
              <a:gd name="connsiteX0" fmla="*/ 0 w 4441372"/>
              <a:gd name="connsiteY0" fmla="*/ 3188969 h 5393036"/>
              <a:gd name="connsiteX1" fmla="*/ 2173516 w 4441372"/>
              <a:gd name="connsiteY1" fmla="*/ 3188969 h 5393036"/>
              <a:gd name="connsiteX2" fmla="*/ 2173516 w 4441372"/>
              <a:gd name="connsiteY2" fmla="*/ 5393036 h 5393036"/>
              <a:gd name="connsiteX3" fmla="*/ 0 w 4441372"/>
              <a:gd name="connsiteY3" fmla="*/ 5393036 h 5393036"/>
              <a:gd name="connsiteX4" fmla="*/ 2267856 w 4441372"/>
              <a:gd name="connsiteY4" fmla="*/ 2293018 h 5393036"/>
              <a:gd name="connsiteX5" fmla="*/ 4441372 w 4441372"/>
              <a:gd name="connsiteY5" fmla="*/ 2293018 h 5393036"/>
              <a:gd name="connsiteX6" fmla="*/ 4441372 w 4441372"/>
              <a:gd name="connsiteY6" fmla="*/ 4497085 h 5393036"/>
              <a:gd name="connsiteX7" fmla="*/ 2267856 w 4441372"/>
              <a:gd name="connsiteY7" fmla="*/ 4497085 h 5393036"/>
              <a:gd name="connsiteX8" fmla="*/ 0 w 4441372"/>
              <a:gd name="connsiteY8" fmla="*/ 906837 h 5393036"/>
              <a:gd name="connsiteX9" fmla="*/ 2173516 w 4441372"/>
              <a:gd name="connsiteY9" fmla="*/ 906837 h 5393036"/>
              <a:gd name="connsiteX10" fmla="*/ 2173516 w 4441372"/>
              <a:gd name="connsiteY10" fmla="*/ 3110904 h 5393036"/>
              <a:gd name="connsiteX11" fmla="*/ 0 w 4441372"/>
              <a:gd name="connsiteY11" fmla="*/ 3110904 h 5393036"/>
              <a:gd name="connsiteX12" fmla="*/ 2267856 w 4441372"/>
              <a:gd name="connsiteY12" fmla="*/ 0 h 5393036"/>
              <a:gd name="connsiteX13" fmla="*/ 4441372 w 4441372"/>
              <a:gd name="connsiteY13" fmla="*/ 0 h 5393036"/>
              <a:gd name="connsiteX14" fmla="*/ 4441372 w 4441372"/>
              <a:gd name="connsiteY14" fmla="*/ 2204067 h 5393036"/>
              <a:gd name="connsiteX15" fmla="*/ 2267856 w 4441372"/>
              <a:gd name="connsiteY15" fmla="*/ 2204067 h 53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1372" h="5393036">
                <a:moveTo>
                  <a:pt x="0" y="3188969"/>
                </a:moveTo>
                <a:lnTo>
                  <a:pt x="2173516" y="3188969"/>
                </a:lnTo>
                <a:lnTo>
                  <a:pt x="2173516" y="5393036"/>
                </a:lnTo>
                <a:lnTo>
                  <a:pt x="0" y="5393036"/>
                </a:lnTo>
                <a:close/>
                <a:moveTo>
                  <a:pt x="2267856" y="2293018"/>
                </a:moveTo>
                <a:lnTo>
                  <a:pt x="4441372" y="2293018"/>
                </a:lnTo>
                <a:lnTo>
                  <a:pt x="4441372" y="4497085"/>
                </a:lnTo>
                <a:lnTo>
                  <a:pt x="2267856" y="4497085"/>
                </a:lnTo>
                <a:close/>
                <a:moveTo>
                  <a:pt x="0" y="906837"/>
                </a:moveTo>
                <a:lnTo>
                  <a:pt x="2173516" y="906837"/>
                </a:lnTo>
                <a:lnTo>
                  <a:pt x="2173516" y="3110904"/>
                </a:lnTo>
                <a:lnTo>
                  <a:pt x="0" y="3110904"/>
                </a:lnTo>
                <a:close/>
                <a:moveTo>
                  <a:pt x="2267856" y="0"/>
                </a:moveTo>
                <a:lnTo>
                  <a:pt x="4441372" y="0"/>
                </a:lnTo>
                <a:lnTo>
                  <a:pt x="4441372" y="2204067"/>
                </a:lnTo>
                <a:lnTo>
                  <a:pt x="2267856" y="2204067"/>
                </a:lnTo>
                <a:close/>
              </a:path>
            </a:pathLst>
          </a:custGeom>
        </p:spPr>
        <p:txBody>
          <a:bodyPr wrap="square" anchor="ctr">
            <a:noAutofit/>
          </a:bodyPr>
          <a:lstStyle>
            <a:lvl1pPr algn="ctr">
              <a:buNone/>
              <a:defRPr/>
            </a:lvl1pPr>
          </a:lstStyle>
          <a:p>
            <a:r>
              <a:rPr lang="en-US" dirty="0"/>
              <a:t>Click icon to add picture</a:t>
            </a:r>
          </a:p>
        </p:txBody>
      </p:sp>
      <p:sp>
        <p:nvSpPr>
          <p:cNvPr id="2" name="Title 1">
            <a:extLst>
              <a:ext uri="{FF2B5EF4-FFF2-40B4-BE49-F238E27FC236}">
                <a16:creationId xmlns:a16="http://schemas.microsoft.com/office/drawing/2014/main" id="{459DADC7-BE21-4434-A6E4-BAF809005389}"/>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681338673"/>
      </p:ext>
    </p:extLst>
  </p:cSld>
  <p:clrMapOvr>
    <a:masterClrMapping/>
  </p:clrMapOvr>
  <p:extLst>
    <p:ext uri="{DCECCB84-F9BA-43D5-87BE-67443E8EF086}">
      <p15:sldGuideLst xmlns:p15="http://schemas.microsoft.com/office/powerpoint/2012/main">
        <p15:guide id="1" orient="horz" pos="504">
          <p15:clr>
            <a:srgbClr val="FBAE40"/>
          </p15:clr>
        </p15:guide>
        <p15:guide id="2" pos="3840">
          <p15:clr>
            <a:srgbClr val="FBAE40"/>
          </p15:clr>
        </p15:guide>
        <p15:guide id="3" orient="horz" pos="14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rt and Tabl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23CD802-D0A0-4EAC-8222-78FFDDD76A75}"/>
              </a:ext>
            </a:extLst>
          </p:cNvPr>
          <p:cNvSpPr>
            <a:spLocks noGrp="1"/>
          </p:cNvSpPr>
          <p:nvPr>
            <p:ph sz="quarter" idx="10"/>
          </p:nvPr>
        </p:nvSpPr>
        <p:spPr>
          <a:xfrm>
            <a:off x="838200" y="2039392"/>
            <a:ext cx="105156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7BCB8BF-DA17-4856-91E9-77C601F2B139}"/>
              </a:ext>
            </a:extLst>
          </p:cNvPr>
          <p:cNvSpPr>
            <a:spLocks noGrp="1"/>
          </p:cNvSpPr>
          <p:nvPr>
            <p:ph type="title"/>
          </p:nvPr>
        </p:nvSpPr>
        <p:spPr>
          <a:xfrm>
            <a:off x="838200" y="635000"/>
            <a:ext cx="10515600" cy="700115"/>
          </a:xfrm>
          <a:prstGeom prst="rect">
            <a:avLst/>
          </a:prstGeom>
        </p:spPr>
        <p:txBody>
          <a:bodyPr anchor="ctr"/>
          <a:lstStyle>
            <a:lvl1pPr algn="ct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18778901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a:lstStyle/>
          <a:p>
            <a:r>
              <a:rPr lang="en-US" dirty="0"/>
              <a:t>Click icon to add picture</a:t>
            </a:r>
          </a:p>
        </p:txBody>
      </p:sp>
      <p:sp>
        <p:nvSpPr>
          <p:cNvPr id="2" name="Rectangle 1" descr="Tall office building looking up">
            <a:extLst>
              <a:ext uri="{FF2B5EF4-FFF2-40B4-BE49-F238E27FC236}">
                <a16:creationId xmlns:a16="http://schemas.microsoft.com/office/drawing/2014/main" id="{AF7FA146-2A75-4EA7-A9AD-EBCE6F17FB42}"/>
              </a:ext>
            </a:extLst>
          </p:cNvPr>
          <p:cNvSpPr/>
          <p:nvPr userDrawn="1"/>
        </p:nvSpPr>
        <p:spPr>
          <a:xfrm>
            <a:off x="3718560" y="1181123"/>
            <a:ext cx="4754880" cy="4495754"/>
          </a:xfrm>
          <a:prstGeom prst="rect">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149139" y="4859469"/>
            <a:ext cx="3924934" cy="490538"/>
          </a:xfrm>
          <a:prstGeom prst="rect">
            <a:avLst/>
          </a:prstGeom>
        </p:spPr>
        <p:txBody>
          <a:bodyPr/>
          <a:lstStyle>
            <a:lvl1pPr algn="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6" name="Title 1">
            <a:extLst>
              <a:ext uri="{FF2B5EF4-FFF2-40B4-BE49-F238E27FC236}">
                <a16:creationId xmlns:a16="http://schemas.microsoft.com/office/drawing/2014/main" id="{162BE5D7-9E35-49F8-A8E4-2093183A6404}"/>
              </a:ext>
            </a:extLst>
          </p:cNvPr>
          <p:cNvSpPr>
            <a:spLocks noGrp="1"/>
          </p:cNvSpPr>
          <p:nvPr>
            <p:ph type="title"/>
          </p:nvPr>
        </p:nvSpPr>
        <p:spPr>
          <a:xfrm>
            <a:off x="4149139" y="1529685"/>
            <a:ext cx="3924934" cy="1695637"/>
          </a:xfrm>
          <a:prstGeom prst="rect">
            <a:avLst/>
          </a:prstGeom>
        </p:spPr>
        <p:txBody>
          <a:bodyPr/>
          <a:lstStyle>
            <a:lvl1pPr>
              <a:spcBef>
                <a:spcPts val="1000"/>
              </a:spcBef>
              <a:defRPr sz="48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87925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Custom Layout">
    <p:bg>
      <p:bgPr>
        <a:solidFill>
          <a:schemeClr val="tx1"/>
        </a:solidFill>
        <a:effectLst/>
      </p:bgPr>
    </p:bg>
    <p:spTree>
      <p:nvGrpSpPr>
        <p:cNvPr id="1" name=""/>
        <p:cNvGrpSpPr/>
        <p:nvPr/>
      </p:nvGrpSpPr>
      <p:grpSpPr>
        <a:xfrm>
          <a:off x="0" y="0"/>
          <a:ext cx="0" cy="0"/>
          <a:chOff x="0" y="0"/>
          <a:chExt cx="0" cy="0"/>
        </a:xfrm>
      </p:grpSpPr>
      <p:sp>
        <p:nvSpPr>
          <p:cNvPr id="14" name="Picture Placeholder 21">
            <a:extLst>
              <a:ext uri="{FF2B5EF4-FFF2-40B4-BE49-F238E27FC236}">
                <a16:creationId xmlns:a16="http://schemas.microsoft.com/office/drawing/2014/main" id="{75D96571-69F8-475F-A910-ECC183425065}"/>
              </a:ext>
            </a:extLst>
          </p:cNvPr>
          <p:cNvSpPr>
            <a:spLocks noGrp="1"/>
          </p:cNvSpPr>
          <p:nvPr>
            <p:ph type="pic" sz="quarter" idx="10"/>
          </p:nvPr>
        </p:nvSpPr>
        <p:spPr>
          <a:xfrm>
            <a:off x="0" y="0"/>
            <a:ext cx="12192000" cy="6858000"/>
          </a:xfrm>
          <a:prstGeom prst="rect">
            <a:avLst/>
          </a:prstGeom>
        </p:spPr>
        <p:txBody>
          <a:bodyPr/>
          <a:lstStyle/>
          <a:p>
            <a:r>
              <a:rPr lang="en-US" dirty="0"/>
              <a:t>Click icon to add picture</a:t>
            </a:r>
          </a:p>
        </p:txBody>
      </p:sp>
      <p:sp>
        <p:nvSpPr>
          <p:cNvPr id="3" name="Oval 2" descr="Tall office building looking up">
            <a:extLst>
              <a:ext uri="{FF2B5EF4-FFF2-40B4-BE49-F238E27FC236}">
                <a16:creationId xmlns:a16="http://schemas.microsoft.com/office/drawing/2014/main" id="{CD4C2457-AECB-4015-9FE4-CCBC516AA9EE}"/>
              </a:ext>
            </a:extLst>
          </p:cNvPr>
          <p:cNvSpPr/>
          <p:nvPr userDrawn="1"/>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89A018F-D11C-4B07-9830-8336B27A18AD}"/>
              </a:ext>
            </a:extLst>
          </p:cNvPr>
          <p:cNvSpPr/>
          <p:nvPr userDrawn="1"/>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0209A32-FE17-4457-B02B-0A1DB9B8ADB1}"/>
              </a:ext>
            </a:extLst>
          </p:cNvPr>
          <p:cNvSpPr/>
          <p:nvPr userDrawn="1"/>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585A541-0EDE-4213-AE62-4D909E8EB7F5}"/>
              </a:ext>
            </a:extLst>
          </p:cNvPr>
          <p:cNvSpPr/>
          <p:nvPr userDrawn="1"/>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CBFD020D-881A-48D8-BDA8-55C7B95C5996}"/>
              </a:ext>
            </a:extLst>
          </p:cNvPr>
          <p:cNvSpPr>
            <a:spLocks noGrp="1"/>
          </p:cNvSpPr>
          <p:nvPr>
            <p:ph type="body" sz="quarter" idx="11" hasCustomPrompt="1"/>
          </p:nvPr>
        </p:nvSpPr>
        <p:spPr>
          <a:xfrm>
            <a:off x="4127927" y="4609453"/>
            <a:ext cx="3924934" cy="490538"/>
          </a:xfrm>
          <a:prstGeom prst="rect">
            <a:avLst/>
          </a:prstGeom>
        </p:spPr>
        <p:txBody>
          <a:bodyPr anchor="b"/>
          <a:lstStyle>
            <a:lvl1pPr algn="ctr">
              <a:buNone/>
              <a:defRPr lang="en-US" sz="20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2" name="Title 1">
            <a:extLst>
              <a:ext uri="{FF2B5EF4-FFF2-40B4-BE49-F238E27FC236}">
                <a16:creationId xmlns:a16="http://schemas.microsoft.com/office/drawing/2014/main" id="{CF9687A5-0BDD-45B2-A892-542449E31394}"/>
              </a:ext>
            </a:extLst>
          </p:cNvPr>
          <p:cNvSpPr>
            <a:spLocks noGrp="1"/>
          </p:cNvSpPr>
          <p:nvPr>
            <p:ph type="title"/>
          </p:nvPr>
        </p:nvSpPr>
        <p:spPr>
          <a:xfrm>
            <a:off x="4045678" y="1988047"/>
            <a:ext cx="4007183" cy="2374194"/>
          </a:xfrm>
          <a:prstGeom prst="rect">
            <a:avLst/>
          </a:prstGeom>
        </p:spPr>
        <p:txBody>
          <a:bodyPr/>
          <a:lstStyle>
            <a:lvl1pPr algn="ctr">
              <a:spcBef>
                <a:spcPts val="1000"/>
              </a:spcBef>
              <a:defRPr sz="2800">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956154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6BB16225-AC51-4525-A1E8-438B8B0B7361}"/>
              </a:ext>
            </a:extLst>
          </p:cNvPr>
          <p:cNvSpPr>
            <a:spLocks noGrp="1"/>
          </p:cNvSpPr>
          <p:nvPr>
            <p:ph sz="quarter" idx="12"/>
          </p:nvPr>
        </p:nvSpPr>
        <p:spPr>
          <a:xfrm>
            <a:off x="1739655" y="2117897"/>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1" name="Content Placeholder 39">
            <a:extLst>
              <a:ext uri="{FF2B5EF4-FFF2-40B4-BE49-F238E27FC236}">
                <a16:creationId xmlns:a16="http://schemas.microsoft.com/office/drawing/2014/main" id="{6EC38F38-5935-49D5-AA85-4182E82D6FF2}"/>
              </a:ext>
            </a:extLst>
          </p:cNvPr>
          <p:cNvSpPr>
            <a:spLocks noGrp="1"/>
          </p:cNvSpPr>
          <p:nvPr>
            <p:ph sz="quarter" idx="13"/>
          </p:nvPr>
        </p:nvSpPr>
        <p:spPr>
          <a:xfrm>
            <a:off x="1739655" y="4724146"/>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2" name="Content Placeholder 39">
            <a:extLst>
              <a:ext uri="{FF2B5EF4-FFF2-40B4-BE49-F238E27FC236}">
                <a16:creationId xmlns:a16="http://schemas.microsoft.com/office/drawing/2014/main" id="{51C9D5ED-A19A-42A1-9200-C77E39E6F5C5}"/>
              </a:ext>
            </a:extLst>
          </p:cNvPr>
          <p:cNvSpPr>
            <a:spLocks noGrp="1"/>
          </p:cNvSpPr>
          <p:nvPr>
            <p:ph sz="quarter" idx="14"/>
          </p:nvPr>
        </p:nvSpPr>
        <p:spPr>
          <a:xfrm>
            <a:off x="1739655" y="3420892"/>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3" name="Content Placeholder 39">
            <a:extLst>
              <a:ext uri="{FF2B5EF4-FFF2-40B4-BE49-F238E27FC236}">
                <a16:creationId xmlns:a16="http://schemas.microsoft.com/office/drawing/2014/main" id="{47A95437-77F3-4E2C-8470-57587793A103}"/>
              </a:ext>
            </a:extLst>
          </p:cNvPr>
          <p:cNvSpPr>
            <a:spLocks noGrp="1"/>
          </p:cNvSpPr>
          <p:nvPr>
            <p:ph sz="quarter" idx="15"/>
          </p:nvPr>
        </p:nvSpPr>
        <p:spPr>
          <a:xfrm>
            <a:off x="7493865" y="2117897"/>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4" name="Content Placeholder 39">
            <a:extLst>
              <a:ext uri="{FF2B5EF4-FFF2-40B4-BE49-F238E27FC236}">
                <a16:creationId xmlns:a16="http://schemas.microsoft.com/office/drawing/2014/main" id="{CB1EA2BE-D294-486E-88F0-2AA9518A6E63}"/>
              </a:ext>
            </a:extLst>
          </p:cNvPr>
          <p:cNvSpPr>
            <a:spLocks noGrp="1"/>
          </p:cNvSpPr>
          <p:nvPr>
            <p:ph sz="quarter" idx="16"/>
          </p:nvPr>
        </p:nvSpPr>
        <p:spPr>
          <a:xfrm>
            <a:off x="7493865" y="4724146"/>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5" name="Content Placeholder 39">
            <a:extLst>
              <a:ext uri="{FF2B5EF4-FFF2-40B4-BE49-F238E27FC236}">
                <a16:creationId xmlns:a16="http://schemas.microsoft.com/office/drawing/2014/main" id="{108734A0-880E-44E2-858F-7AA6C6B0A5A3}"/>
              </a:ext>
            </a:extLst>
          </p:cNvPr>
          <p:cNvSpPr>
            <a:spLocks noGrp="1"/>
          </p:cNvSpPr>
          <p:nvPr>
            <p:ph sz="quarter" idx="17"/>
          </p:nvPr>
        </p:nvSpPr>
        <p:spPr>
          <a:xfrm>
            <a:off x="7493865" y="3420892"/>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10" name="Title 1">
            <a:extLst>
              <a:ext uri="{FF2B5EF4-FFF2-40B4-BE49-F238E27FC236}">
                <a16:creationId xmlns:a16="http://schemas.microsoft.com/office/drawing/2014/main" id="{63CED4CD-5348-488E-A883-0486DD5749A7}"/>
              </a:ext>
            </a:extLst>
          </p:cNvPr>
          <p:cNvSpPr>
            <a:spLocks noGrp="1"/>
          </p:cNvSpPr>
          <p:nvPr>
            <p:ph type="title"/>
          </p:nvPr>
        </p:nvSpPr>
        <p:spPr>
          <a:xfrm>
            <a:off x="660400" y="805213"/>
            <a:ext cx="10693400"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37847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CC72-8968-C795-2266-818438B052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85C4A-1189-FAD7-6D1B-B6E90354A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BA68D-FA2C-0551-51B1-BB214C6DA786}"/>
              </a:ext>
            </a:extLst>
          </p:cNvPr>
          <p:cNvSpPr>
            <a:spLocks noGrp="1"/>
          </p:cNvSpPr>
          <p:nvPr>
            <p:ph type="dt" sz="half" idx="10"/>
          </p:nvPr>
        </p:nvSpPr>
        <p:spPr/>
        <p:txBody>
          <a:bodyPr/>
          <a:lstStyle/>
          <a:p>
            <a:fld id="{81EC5025-1895-497E-9EDE-0E36AD082644}" type="datetimeFigureOut">
              <a:rPr lang="en-US" smtClean="0"/>
              <a:t>4/6/2023</a:t>
            </a:fld>
            <a:endParaRPr lang="en-US" dirty="0"/>
          </a:p>
        </p:txBody>
      </p:sp>
      <p:sp>
        <p:nvSpPr>
          <p:cNvPr id="5" name="Footer Placeholder 4">
            <a:extLst>
              <a:ext uri="{FF2B5EF4-FFF2-40B4-BE49-F238E27FC236}">
                <a16:creationId xmlns:a16="http://schemas.microsoft.com/office/drawing/2014/main" id="{F090E786-A6F1-1DE7-85D1-7581CA8BC4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433705-8577-0FCB-A392-634F44727886}"/>
              </a:ext>
            </a:extLst>
          </p:cNvPr>
          <p:cNvSpPr>
            <a:spLocks noGrp="1"/>
          </p:cNvSpPr>
          <p:nvPr>
            <p:ph type="sldNum" sz="quarter" idx="12"/>
          </p:nvPr>
        </p:nvSpPr>
        <p:spPr/>
        <p:txBody>
          <a:bodyPr/>
          <a:lstStyle/>
          <a:p>
            <a:fld id="{C48D14C5-5B08-4C0B-9041-75E73BEC70B1}" type="slidenum">
              <a:rPr lang="en-US" smtClean="0"/>
              <a:t>‹#›</a:t>
            </a:fld>
            <a:endParaRPr lang="en-US" dirty="0"/>
          </a:p>
        </p:txBody>
      </p:sp>
    </p:spTree>
    <p:extLst>
      <p:ext uri="{BB962C8B-B14F-4D97-AF65-F5344CB8AC3E}">
        <p14:creationId xmlns:p14="http://schemas.microsoft.com/office/powerpoint/2010/main" val="303634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D8E05-D55F-3820-5A2F-C817D1F559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C564C7-C089-20EB-26D8-B8C1145C4F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03125-9EF6-FF33-7515-71A22693C4E9}"/>
              </a:ext>
            </a:extLst>
          </p:cNvPr>
          <p:cNvSpPr>
            <a:spLocks noGrp="1"/>
          </p:cNvSpPr>
          <p:nvPr>
            <p:ph type="dt" sz="half" idx="10"/>
          </p:nvPr>
        </p:nvSpPr>
        <p:spPr/>
        <p:txBody>
          <a:bodyPr/>
          <a:lstStyle/>
          <a:p>
            <a:fld id="{81EC5025-1895-497E-9EDE-0E36AD082644}" type="datetimeFigureOut">
              <a:rPr lang="en-US" smtClean="0"/>
              <a:t>4/6/2023</a:t>
            </a:fld>
            <a:endParaRPr lang="en-US" dirty="0"/>
          </a:p>
        </p:txBody>
      </p:sp>
      <p:sp>
        <p:nvSpPr>
          <p:cNvPr id="5" name="Footer Placeholder 4">
            <a:extLst>
              <a:ext uri="{FF2B5EF4-FFF2-40B4-BE49-F238E27FC236}">
                <a16:creationId xmlns:a16="http://schemas.microsoft.com/office/drawing/2014/main" id="{74F9DFC3-0CEB-9D19-6563-BF0DE73BA1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8036DD-67C1-5BFE-CA13-A431BE2B8B16}"/>
              </a:ext>
            </a:extLst>
          </p:cNvPr>
          <p:cNvSpPr>
            <a:spLocks noGrp="1"/>
          </p:cNvSpPr>
          <p:nvPr>
            <p:ph type="sldNum" sz="quarter" idx="12"/>
          </p:nvPr>
        </p:nvSpPr>
        <p:spPr/>
        <p:txBody>
          <a:bodyPr/>
          <a:lstStyle/>
          <a:p>
            <a:fld id="{C48D14C5-5B08-4C0B-9041-75E73BEC70B1}" type="slidenum">
              <a:rPr lang="en-US" smtClean="0"/>
              <a:t>‹#›</a:t>
            </a:fld>
            <a:endParaRPr lang="en-US" dirty="0"/>
          </a:p>
        </p:txBody>
      </p:sp>
    </p:spTree>
    <p:extLst>
      <p:ext uri="{BB962C8B-B14F-4D97-AF65-F5344CB8AC3E}">
        <p14:creationId xmlns:p14="http://schemas.microsoft.com/office/powerpoint/2010/main" val="109851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58FD2-E2DF-9977-CE68-BC983D4F8F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BFCF8F-CA4D-1D00-8DB9-6487DD81F6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CA89C4-EFC6-8C3E-F463-D18E57A31F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8C453E-B037-23CA-0E29-F4D4E252D9E3}"/>
              </a:ext>
            </a:extLst>
          </p:cNvPr>
          <p:cNvSpPr>
            <a:spLocks noGrp="1"/>
          </p:cNvSpPr>
          <p:nvPr>
            <p:ph type="dt" sz="half" idx="10"/>
          </p:nvPr>
        </p:nvSpPr>
        <p:spPr/>
        <p:txBody>
          <a:bodyPr/>
          <a:lstStyle/>
          <a:p>
            <a:fld id="{81EC5025-1895-497E-9EDE-0E36AD082644}" type="datetimeFigureOut">
              <a:rPr lang="en-US" smtClean="0"/>
              <a:t>4/6/2023</a:t>
            </a:fld>
            <a:endParaRPr lang="en-US" dirty="0"/>
          </a:p>
        </p:txBody>
      </p:sp>
      <p:sp>
        <p:nvSpPr>
          <p:cNvPr id="6" name="Footer Placeholder 5">
            <a:extLst>
              <a:ext uri="{FF2B5EF4-FFF2-40B4-BE49-F238E27FC236}">
                <a16:creationId xmlns:a16="http://schemas.microsoft.com/office/drawing/2014/main" id="{3B0B14EB-C95A-D479-12D1-8A59E5FF58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712C4B-77C0-E9C9-8FAA-16C54F32BD86}"/>
              </a:ext>
            </a:extLst>
          </p:cNvPr>
          <p:cNvSpPr>
            <a:spLocks noGrp="1"/>
          </p:cNvSpPr>
          <p:nvPr>
            <p:ph type="sldNum" sz="quarter" idx="12"/>
          </p:nvPr>
        </p:nvSpPr>
        <p:spPr/>
        <p:txBody>
          <a:bodyPr/>
          <a:lstStyle/>
          <a:p>
            <a:fld id="{C48D14C5-5B08-4C0B-9041-75E73BEC70B1}" type="slidenum">
              <a:rPr lang="en-US" smtClean="0"/>
              <a:t>‹#›</a:t>
            </a:fld>
            <a:endParaRPr lang="en-US" dirty="0"/>
          </a:p>
        </p:txBody>
      </p:sp>
    </p:spTree>
    <p:extLst>
      <p:ext uri="{BB962C8B-B14F-4D97-AF65-F5344CB8AC3E}">
        <p14:creationId xmlns:p14="http://schemas.microsoft.com/office/powerpoint/2010/main" val="187522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6AC4-CCC3-0730-8151-42C5BD9A2E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D65991-C099-02EB-476B-67165D72FB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CB2502-A682-69E4-976E-F9B7BAB93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D4335F-0777-F38F-E9AF-8909B9D127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1A89AE-F2D2-3033-5A01-9B0ADCFBFF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90E9B2-0B6C-5331-65E6-73A63A3CBE04}"/>
              </a:ext>
            </a:extLst>
          </p:cNvPr>
          <p:cNvSpPr>
            <a:spLocks noGrp="1"/>
          </p:cNvSpPr>
          <p:nvPr>
            <p:ph type="dt" sz="half" idx="10"/>
          </p:nvPr>
        </p:nvSpPr>
        <p:spPr/>
        <p:txBody>
          <a:bodyPr/>
          <a:lstStyle/>
          <a:p>
            <a:fld id="{81EC5025-1895-497E-9EDE-0E36AD082644}" type="datetimeFigureOut">
              <a:rPr lang="en-US" smtClean="0"/>
              <a:t>4/6/2023</a:t>
            </a:fld>
            <a:endParaRPr lang="en-US" dirty="0"/>
          </a:p>
        </p:txBody>
      </p:sp>
      <p:sp>
        <p:nvSpPr>
          <p:cNvPr id="8" name="Footer Placeholder 7">
            <a:extLst>
              <a:ext uri="{FF2B5EF4-FFF2-40B4-BE49-F238E27FC236}">
                <a16:creationId xmlns:a16="http://schemas.microsoft.com/office/drawing/2014/main" id="{4A39F418-A360-E19B-FB3C-9E02E661538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DB06776-4C92-1869-0E6B-3B8995EF27B7}"/>
              </a:ext>
            </a:extLst>
          </p:cNvPr>
          <p:cNvSpPr>
            <a:spLocks noGrp="1"/>
          </p:cNvSpPr>
          <p:nvPr>
            <p:ph type="sldNum" sz="quarter" idx="12"/>
          </p:nvPr>
        </p:nvSpPr>
        <p:spPr/>
        <p:txBody>
          <a:bodyPr/>
          <a:lstStyle/>
          <a:p>
            <a:fld id="{C48D14C5-5B08-4C0B-9041-75E73BEC70B1}" type="slidenum">
              <a:rPr lang="en-US" smtClean="0"/>
              <a:t>‹#›</a:t>
            </a:fld>
            <a:endParaRPr lang="en-US" dirty="0"/>
          </a:p>
        </p:txBody>
      </p:sp>
    </p:spTree>
    <p:extLst>
      <p:ext uri="{BB962C8B-B14F-4D97-AF65-F5344CB8AC3E}">
        <p14:creationId xmlns:p14="http://schemas.microsoft.com/office/powerpoint/2010/main" val="110159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16C5-32AC-3540-BDD5-385DE72395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7EE7AD-100B-463B-22F6-6C3863FFA93E}"/>
              </a:ext>
            </a:extLst>
          </p:cNvPr>
          <p:cNvSpPr>
            <a:spLocks noGrp="1"/>
          </p:cNvSpPr>
          <p:nvPr>
            <p:ph type="dt" sz="half" idx="10"/>
          </p:nvPr>
        </p:nvSpPr>
        <p:spPr/>
        <p:txBody>
          <a:bodyPr/>
          <a:lstStyle/>
          <a:p>
            <a:fld id="{81EC5025-1895-497E-9EDE-0E36AD082644}" type="datetimeFigureOut">
              <a:rPr lang="en-US" smtClean="0"/>
              <a:t>4/6/2023</a:t>
            </a:fld>
            <a:endParaRPr lang="en-US" dirty="0"/>
          </a:p>
        </p:txBody>
      </p:sp>
      <p:sp>
        <p:nvSpPr>
          <p:cNvPr id="4" name="Footer Placeholder 3">
            <a:extLst>
              <a:ext uri="{FF2B5EF4-FFF2-40B4-BE49-F238E27FC236}">
                <a16:creationId xmlns:a16="http://schemas.microsoft.com/office/drawing/2014/main" id="{7F1EE13C-C8A1-7882-CB68-36E6352C3EC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3D9B66-70C0-5EA5-2EF0-41133613DCFE}"/>
              </a:ext>
            </a:extLst>
          </p:cNvPr>
          <p:cNvSpPr>
            <a:spLocks noGrp="1"/>
          </p:cNvSpPr>
          <p:nvPr>
            <p:ph type="sldNum" sz="quarter" idx="12"/>
          </p:nvPr>
        </p:nvSpPr>
        <p:spPr/>
        <p:txBody>
          <a:bodyPr/>
          <a:lstStyle/>
          <a:p>
            <a:fld id="{C48D14C5-5B08-4C0B-9041-75E73BEC70B1}" type="slidenum">
              <a:rPr lang="en-US" smtClean="0"/>
              <a:t>‹#›</a:t>
            </a:fld>
            <a:endParaRPr lang="en-US" dirty="0"/>
          </a:p>
        </p:txBody>
      </p:sp>
    </p:spTree>
    <p:extLst>
      <p:ext uri="{BB962C8B-B14F-4D97-AF65-F5344CB8AC3E}">
        <p14:creationId xmlns:p14="http://schemas.microsoft.com/office/powerpoint/2010/main" val="1411718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E62C0D-EF98-8030-408A-CE13F30CEDD5}"/>
              </a:ext>
            </a:extLst>
          </p:cNvPr>
          <p:cNvSpPr>
            <a:spLocks noGrp="1"/>
          </p:cNvSpPr>
          <p:nvPr>
            <p:ph type="dt" sz="half" idx="10"/>
          </p:nvPr>
        </p:nvSpPr>
        <p:spPr/>
        <p:txBody>
          <a:bodyPr/>
          <a:lstStyle/>
          <a:p>
            <a:fld id="{81EC5025-1895-497E-9EDE-0E36AD082644}" type="datetimeFigureOut">
              <a:rPr lang="en-US" smtClean="0"/>
              <a:t>4/6/2023</a:t>
            </a:fld>
            <a:endParaRPr lang="en-US" dirty="0"/>
          </a:p>
        </p:txBody>
      </p:sp>
      <p:sp>
        <p:nvSpPr>
          <p:cNvPr id="3" name="Footer Placeholder 2">
            <a:extLst>
              <a:ext uri="{FF2B5EF4-FFF2-40B4-BE49-F238E27FC236}">
                <a16:creationId xmlns:a16="http://schemas.microsoft.com/office/drawing/2014/main" id="{CFF0F850-9991-15C6-EBC3-7378D8DF293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37BB562-7276-0F8F-1841-9DB59B8C07C9}"/>
              </a:ext>
            </a:extLst>
          </p:cNvPr>
          <p:cNvSpPr>
            <a:spLocks noGrp="1"/>
          </p:cNvSpPr>
          <p:nvPr>
            <p:ph type="sldNum" sz="quarter" idx="12"/>
          </p:nvPr>
        </p:nvSpPr>
        <p:spPr/>
        <p:txBody>
          <a:bodyPr/>
          <a:lstStyle/>
          <a:p>
            <a:fld id="{C48D14C5-5B08-4C0B-9041-75E73BEC70B1}" type="slidenum">
              <a:rPr lang="en-US" smtClean="0"/>
              <a:t>‹#›</a:t>
            </a:fld>
            <a:endParaRPr lang="en-US" dirty="0"/>
          </a:p>
        </p:txBody>
      </p:sp>
    </p:spTree>
    <p:extLst>
      <p:ext uri="{BB962C8B-B14F-4D97-AF65-F5344CB8AC3E}">
        <p14:creationId xmlns:p14="http://schemas.microsoft.com/office/powerpoint/2010/main" val="4240926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D698-5D97-465F-6732-E55F527B4D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AC09AD-040F-C5D7-890A-CF3634FB42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0BE0C8-036E-5A6D-EA5B-28337247E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E6A518-EC29-4077-7554-AD80934C212B}"/>
              </a:ext>
            </a:extLst>
          </p:cNvPr>
          <p:cNvSpPr>
            <a:spLocks noGrp="1"/>
          </p:cNvSpPr>
          <p:nvPr>
            <p:ph type="dt" sz="half" idx="10"/>
          </p:nvPr>
        </p:nvSpPr>
        <p:spPr/>
        <p:txBody>
          <a:bodyPr/>
          <a:lstStyle/>
          <a:p>
            <a:fld id="{81EC5025-1895-497E-9EDE-0E36AD082644}" type="datetimeFigureOut">
              <a:rPr lang="en-US" smtClean="0"/>
              <a:t>4/6/2023</a:t>
            </a:fld>
            <a:endParaRPr lang="en-US" dirty="0"/>
          </a:p>
        </p:txBody>
      </p:sp>
      <p:sp>
        <p:nvSpPr>
          <p:cNvPr id="6" name="Footer Placeholder 5">
            <a:extLst>
              <a:ext uri="{FF2B5EF4-FFF2-40B4-BE49-F238E27FC236}">
                <a16:creationId xmlns:a16="http://schemas.microsoft.com/office/drawing/2014/main" id="{05DFE627-1765-8804-81E2-E48C69B3D4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1035CE-6FE7-D2CA-8B00-83AA6AD0F00D}"/>
              </a:ext>
            </a:extLst>
          </p:cNvPr>
          <p:cNvSpPr>
            <a:spLocks noGrp="1"/>
          </p:cNvSpPr>
          <p:nvPr>
            <p:ph type="sldNum" sz="quarter" idx="12"/>
          </p:nvPr>
        </p:nvSpPr>
        <p:spPr/>
        <p:txBody>
          <a:bodyPr/>
          <a:lstStyle/>
          <a:p>
            <a:fld id="{C48D14C5-5B08-4C0B-9041-75E73BEC70B1}" type="slidenum">
              <a:rPr lang="en-US" smtClean="0"/>
              <a:t>‹#›</a:t>
            </a:fld>
            <a:endParaRPr lang="en-US" dirty="0"/>
          </a:p>
        </p:txBody>
      </p:sp>
    </p:spTree>
    <p:extLst>
      <p:ext uri="{BB962C8B-B14F-4D97-AF65-F5344CB8AC3E}">
        <p14:creationId xmlns:p14="http://schemas.microsoft.com/office/powerpoint/2010/main" val="3634426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B3FD-4465-DA7E-0FE4-59215BADDA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4F4189-631B-2F95-F4ED-9140699C93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38F1A66-1A40-8A40-067C-E29FFB51D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29B4CC-2F00-28FF-E20D-CC263C8299F0}"/>
              </a:ext>
            </a:extLst>
          </p:cNvPr>
          <p:cNvSpPr>
            <a:spLocks noGrp="1"/>
          </p:cNvSpPr>
          <p:nvPr>
            <p:ph type="dt" sz="half" idx="10"/>
          </p:nvPr>
        </p:nvSpPr>
        <p:spPr/>
        <p:txBody>
          <a:bodyPr/>
          <a:lstStyle/>
          <a:p>
            <a:fld id="{81EC5025-1895-497E-9EDE-0E36AD082644}" type="datetimeFigureOut">
              <a:rPr lang="en-US" smtClean="0"/>
              <a:t>4/6/2023</a:t>
            </a:fld>
            <a:endParaRPr lang="en-US" dirty="0"/>
          </a:p>
        </p:txBody>
      </p:sp>
      <p:sp>
        <p:nvSpPr>
          <p:cNvPr id="6" name="Footer Placeholder 5">
            <a:extLst>
              <a:ext uri="{FF2B5EF4-FFF2-40B4-BE49-F238E27FC236}">
                <a16:creationId xmlns:a16="http://schemas.microsoft.com/office/drawing/2014/main" id="{E8244116-5A05-09B7-7146-693264DC1F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2174F4-262A-13F9-D8EA-4C97E7FEBE28}"/>
              </a:ext>
            </a:extLst>
          </p:cNvPr>
          <p:cNvSpPr>
            <a:spLocks noGrp="1"/>
          </p:cNvSpPr>
          <p:nvPr>
            <p:ph type="sldNum" sz="quarter" idx="12"/>
          </p:nvPr>
        </p:nvSpPr>
        <p:spPr/>
        <p:txBody>
          <a:bodyPr/>
          <a:lstStyle/>
          <a:p>
            <a:fld id="{C48D14C5-5B08-4C0B-9041-75E73BEC70B1}" type="slidenum">
              <a:rPr lang="en-US" smtClean="0"/>
              <a:t>‹#›</a:t>
            </a:fld>
            <a:endParaRPr lang="en-US" dirty="0"/>
          </a:p>
        </p:txBody>
      </p:sp>
    </p:spTree>
    <p:extLst>
      <p:ext uri="{BB962C8B-B14F-4D97-AF65-F5344CB8AC3E}">
        <p14:creationId xmlns:p14="http://schemas.microsoft.com/office/powerpoint/2010/main" val="123453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F4FCF1-B7CD-0C94-EA69-1B521E840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3AC178-BAE7-A588-D8A5-BC33012CB7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8F8F40-403A-A3ED-D9CA-B3716940D2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C5025-1895-497E-9EDE-0E36AD082644}" type="datetimeFigureOut">
              <a:rPr lang="en-US" smtClean="0"/>
              <a:t>4/6/2023</a:t>
            </a:fld>
            <a:endParaRPr lang="en-US" dirty="0"/>
          </a:p>
        </p:txBody>
      </p:sp>
      <p:sp>
        <p:nvSpPr>
          <p:cNvPr id="5" name="Footer Placeholder 4">
            <a:extLst>
              <a:ext uri="{FF2B5EF4-FFF2-40B4-BE49-F238E27FC236}">
                <a16:creationId xmlns:a16="http://schemas.microsoft.com/office/drawing/2014/main" id="{26A21FA1-1939-6480-5454-6EE1766162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BD7EF0C-373A-7849-8400-A91CEDCA42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D14C5-5B08-4C0B-9041-75E73BEC70B1}" type="slidenum">
              <a:rPr lang="en-US" smtClean="0"/>
              <a:t>‹#›</a:t>
            </a:fld>
            <a:endParaRPr lang="en-US" dirty="0"/>
          </a:p>
        </p:txBody>
      </p:sp>
    </p:spTree>
    <p:extLst>
      <p:ext uri="{BB962C8B-B14F-4D97-AF65-F5344CB8AC3E}">
        <p14:creationId xmlns:p14="http://schemas.microsoft.com/office/powerpoint/2010/main" val="1429816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hyperlink" Target="mailto:tepurdy@att.net" TargetMode="External"/><Relationship Id="rId3" Type="http://schemas.openxmlformats.org/officeDocument/2006/relationships/image" Target="../media/image1.jpg"/><Relationship Id="rId7" Type="http://schemas.openxmlformats.org/officeDocument/2006/relationships/hyperlink" Target="mailto:me@jonlee.us" TargetMode="External"/><Relationship Id="rId12" Type="http://schemas.openxmlformats.org/officeDocument/2006/relationships/hyperlink" Target="https://twitter.com/RaleighISSA"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mailto:tacituacitum@gmail.com" TargetMode="External"/><Relationship Id="rId11" Type="http://schemas.openxmlformats.org/officeDocument/2006/relationships/hyperlink" Target="https://www.facebook.com/groups/raleighissa/" TargetMode="External"/><Relationship Id="rId5" Type="http://schemas.openxmlformats.org/officeDocument/2006/relationships/hyperlink" Target="mailto:elizabeth.colewalker2@gmail.com" TargetMode="External"/><Relationship Id="rId10" Type="http://schemas.openxmlformats.org/officeDocument/2006/relationships/hyperlink" Target="https://www.linkedin.com/company/issa-raleigh-chapter" TargetMode="External"/><Relationship Id="rId4" Type="http://schemas.openxmlformats.org/officeDocument/2006/relationships/hyperlink" Target="mailto:Chris.Uhlig@disys.com" TargetMode="External"/><Relationship Id="rId9" Type="http://schemas.openxmlformats.org/officeDocument/2006/relationships/hyperlink" Target="https://raleigh.issa.org/career-servi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Blue glass building">
            <a:extLst>
              <a:ext uri="{FF2B5EF4-FFF2-40B4-BE49-F238E27FC236}">
                <a16:creationId xmlns:a16="http://schemas.microsoft.com/office/drawing/2014/main" id="{E6A5B61D-69C0-4661-AD66-3D72D9A6E86F}"/>
              </a:ext>
            </a:extLst>
          </p:cNvPr>
          <p:cNvPicPr>
            <a:picLocks noGrp="1" noChangeAspect="1"/>
          </p:cNvPicPr>
          <p:nvPr>
            <p:ph type="pic" sz="quarter" idx="10"/>
          </p:nvPr>
        </p:nvPicPr>
        <p:blipFill>
          <a:blip r:embed="rId3">
            <a:alphaModFix amt="80000"/>
          </a:blip>
          <a:srcRect t="7802" b="7802"/>
          <a:stretch/>
        </p:blipFill>
        <p:spPr>
          <a:xfrm>
            <a:off x="0" y="0"/>
            <a:ext cx="12192000" cy="6858000"/>
          </a:xfrm>
          <a:blipFill dpi="0" rotWithShape="1">
            <a:blip r:embed="rId3">
              <a:alphaModFix amt="80000"/>
              <a:extLst>
                <a:ext uri="{28A0092B-C50C-407E-A947-70E740481C1C}">
                  <a14:useLocalDpi xmlns:a14="http://schemas.microsoft.com/office/drawing/2010/main" val="0"/>
                </a:ext>
              </a:extLst>
            </a:blip>
            <a:srcRect/>
            <a:stretch>
              <a:fillRect/>
            </a:stretch>
          </a:blipFill>
        </p:spPr>
      </p:pic>
      <p:sp>
        <p:nvSpPr>
          <p:cNvPr id="6" name="Hexagon 5">
            <a:extLst>
              <a:ext uri="{FF2B5EF4-FFF2-40B4-BE49-F238E27FC236}">
                <a16:creationId xmlns:a16="http://schemas.microsoft.com/office/drawing/2014/main" id="{38AF5374-EA50-4722-BB45-6C182E5A16AE}"/>
              </a:ext>
              <a:ext uri="{C183D7F6-B498-43B3-948B-1728B52AA6E4}">
                <adec:decorative xmlns:adec="http://schemas.microsoft.com/office/drawing/2017/decorative" val="1"/>
              </a:ext>
            </a:extLst>
          </p:cNvPr>
          <p:cNvSpPr/>
          <p:nvPr/>
        </p:nvSpPr>
        <p:spPr>
          <a:xfrm>
            <a:off x="3129716" y="1135403"/>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BD837CEB-1A69-4F72-95D4-054D82F09696}"/>
              </a:ext>
            </a:extLst>
          </p:cNvPr>
          <p:cNvSpPr>
            <a:spLocks noGrp="1"/>
          </p:cNvSpPr>
          <p:nvPr>
            <p:ph type="title"/>
          </p:nvPr>
        </p:nvSpPr>
        <p:spPr>
          <a:xfrm>
            <a:off x="4096848" y="2145566"/>
            <a:ext cx="3924935" cy="1695637"/>
          </a:xfrm>
        </p:spPr>
        <p:txBody>
          <a:bodyPr>
            <a:normAutofit fontScale="90000"/>
          </a:bodyPr>
          <a:lstStyle/>
          <a:p>
            <a:r>
              <a:rPr lang="en-US" sz="4800" dirty="0"/>
              <a:t>The State of the Job Market Today</a:t>
            </a:r>
            <a:endParaRPr lang="en-US" dirty="0"/>
          </a:p>
        </p:txBody>
      </p:sp>
      <p:sp>
        <p:nvSpPr>
          <p:cNvPr id="11" name="Text Placeholder 10">
            <a:extLst>
              <a:ext uri="{FF2B5EF4-FFF2-40B4-BE49-F238E27FC236}">
                <a16:creationId xmlns:a16="http://schemas.microsoft.com/office/drawing/2014/main" id="{E6DF5064-7AAC-4887-9BD5-FB6BC40A6768}"/>
              </a:ext>
            </a:extLst>
          </p:cNvPr>
          <p:cNvSpPr>
            <a:spLocks noGrp="1"/>
          </p:cNvSpPr>
          <p:nvPr>
            <p:ph type="body" sz="quarter" idx="13"/>
          </p:nvPr>
        </p:nvSpPr>
        <p:spPr/>
        <p:txBody>
          <a:bodyPr/>
          <a:lstStyle/>
          <a:p>
            <a:r>
              <a:rPr lang="en-US" dirty="0"/>
              <a:t>April 6, 2023</a:t>
            </a:r>
          </a:p>
          <a:p>
            <a:r>
              <a:rPr lang="en-US" dirty="0"/>
              <a:t>Presented by Chris Uhlig</a:t>
            </a:r>
          </a:p>
          <a:p>
            <a:r>
              <a:rPr lang="en-US" dirty="0"/>
              <a:t>Senior Account Executive, DISYS</a:t>
            </a:r>
          </a:p>
        </p:txBody>
      </p:sp>
      <p:sp>
        <p:nvSpPr>
          <p:cNvPr id="21" name="Hexagon 20">
            <a:extLst>
              <a:ext uri="{FF2B5EF4-FFF2-40B4-BE49-F238E27FC236}">
                <a16:creationId xmlns:a16="http://schemas.microsoft.com/office/drawing/2014/main" id="{35FAA64B-9D7A-4109-97E0-B0BAA29C475F}"/>
              </a:ext>
              <a:ext uri="{C183D7F6-B498-43B3-948B-1728B52AA6E4}">
                <adec:decorative xmlns:adec="http://schemas.microsoft.com/office/drawing/2017/decorative" val="1"/>
              </a:ext>
            </a:extLst>
          </p:cNvPr>
          <p:cNvSpPr/>
          <p:nvPr/>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0A0E61B-8139-47E5-862B-C6D87AFF35A2}"/>
              </a:ext>
              <a:ext uri="{C183D7F6-B498-43B3-948B-1728B52AA6E4}">
                <adec:decorative xmlns:adec="http://schemas.microsoft.com/office/drawing/2017/decorative" val="1"/>
              </a:ext>
            </a:extLst>
          </p:cNvPr>
          <p:cNvSpPr/>
          <p:nvPr/>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B06F39E4-24A5-44F2-BD9A-7E8C8AF2773B}"/>
              </a:ext>
              <a:ext uri="{C183D7F6-B498-43B3-948B-1728B52AA6E4}">
                <adec:decorative xmlns:adec="http://schemas.microsoft.com/office/drawing/2017/decorative" val="1"/>
              </a:ext>
            </a:extLst>
          </p:cNvPr>
          <p:cNvSpPr/>
          <p:nvPr/>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exagon 1">
            <a:extLst>
              <a:ext uri="{FF2B5EF4-FFF2-40B4-BE49-F238E27FC236}">
                <a16:creationId xmlns:a16="http://schemas.microsoft.com/office/drawing/2014/main" id="{62F7433A-0BB9-4B38-A96F-AB1B77772B59}"/>
              </a:ext>
              <a:ext uri="{C183D7F6-B498-43B3-948B-1728B52AA6E4}">
                <adec:decorative xmlns:adec="http://schemas.microsoft.com/office/drawing/2017/decorative" val="1"/>
              </a:ext>
            </a:extLst>
          </p:cNvPr>
          <p:cNvSpPr/>
          <p:nvPr/>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5993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Reflection of city at dusk on mirrored building">
            <a:extLst>
              <a:ext uri="{FF2B5EF4-FFF2-40B4-BE49-F238E27FC236}">
                <a16:creationId xmlns:a16="http://schemas.microsoft.com/office/drawing/2014/main" id="{80F641B8-D4CB-4B34-AF57-A526981DEDAF}"/>
              </a:ext>
            </a:extLst>
          </p:cNvPr>
          <p:cNvPicPr>
            <a:picLocks noGrp="1" noChangeAspect="1"/>
          </p:cNvPicPr>
          <p:nvPr>
            <p:ph type="pic" sz="quarter" idx="10"/>
          </p:nvPr>
        </p:nvPicPr>
        <p:blipFill>
          <a:blip r:embed="rId2">
            <a:alphaModFix amt="80000"/>
          </a:blip>
          <a:srcRect t="6692" b="6692"/>
          <a:stretch/>
        </p:blipFill>
        <p:spPr>
          <a:xfrm>
            <a:off x="-5606" y="0"/>
            <a:ext cx="12192000" cy="6858000"/>
          </a:xfrm>
        </p:spPr>
      </p:pic>
      <p:sp>
        <p:nvSpPr>
          <p:cNvPr id="7" name="Oval 6">
            <a:extLst>
              <a:ext uri="{FF2B5EF4-FFF2-40B4-BE49-F238E27FC236}">
                <a16:creationId xmlns:a16="http://schemas.microsoft.com/office/drawing/2014/main" id="{48461F53-81E4-4F48-8B4D-56B6013B1088}"/>
              </a:ext>
              <a:ext uri="{C183D7F6-B498-43B3-948B-1728B52AA6E4}">
                <adec:decorative xmlns:adec="http://schemas.microsoft.com/office/drawing/2017/decorative" val="1"/>
              </a:ext>
            </a:extLst>
          </p:cNvPr>
          <p:cNvSpPr/>
          <p:nvPr/>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C0CA4A65-0235-4CB2-B09E-4E2D8F223034}"/>
              </a:ext>
            </a:extLst>
          </p:cNvPr>
          <p:cNvSpPr>
            <a:spLocks noGrp="1"/>
          </p:cNvSpPr>
          <p:nvPr>
            <p:ph type="title"/>
          </p:nvPr>
        </p:nvSpPr>
        <p:spPr/>
        <p:txBody>
          <a:bodyPr>
            <a:normAutofit fontScale="90000"/>
          </a:bodyPr>
          <a:lstStyle/>
          <a:p>
            <a:pPr rtl="0" eaLnBrk="1" latinLnBrk="0" hangingPunct="1"/>
            <a:r>
              <a:rPr lang="en-US" sz="2800" kern="1200" dirty="0">
                <a:solidFill>
                  <a:srgbClr val="FFFFFF"/>
                </a:solidFill>
                <a:effectLst/>
                <a:latin typeface="Calibri Light" panose="020F0302020204030204" pitchFamily="34" charset="0"/>
                <a:ea typeface="+mn-ea"/>
                <a:cs typeface="+mn-cs"/>
              </a:rPr>
              <a:t>“Remote work is no longer acceptable… anyone who wishes to do remote work must be in the office for a minimum (and I mean *minimum*) of 40 hours per week or depart Tesla”</a:t>
            </a:r>
            <a:endParaRPr lang="en-US" dirty="0"/>
          </a:p>
        </p:txBody>
      </p:sp>
      <p:sp>
        <p:nvSpPr>
          <p:cNvPr id="2" name="Oval 1">
            <a:extLst>
              <a:ext uri="{FF2B5EF4-FFF2-40B4-BE49-F238E27FC236}">
                <a16:creationId xmlns:a16="http://schemas.microsoft.com/office/drawing/2014/main" id="{733AD71F-DA66-44DD-B812-447839E534FB}"/>
              </a:ext>
              <a:ext uri="{C183D7F6-B498-43B3-948B-1728B52AA6E4}">
                <adec:decorative xmlns:adec="http://schemas.microsoft.com/office/drawing/2017/decorative" val="1"/>
              </a:ext>
            </a:extLst>
          </p:cNvPr>
          <p:cNvSpPr/>
          <p:nvPr/>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7CF27D1-2BD8-40D7-A92B-834F8A4F76F0}"/>
              </a:ext>
              <a:ext uri="{C183D7F6-B498-43B3-948B-1728B52AA6E4}">
                <adec:decorative xmlns:adec="http://schemas.microsoft.com/office/drawing/2017/decorative" val="1"/>
              </a:ext>
            </a:extLst>
          </p:cNvPr>
          <p:cNvSpPr/>
          <p:nvPr/>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290F2B13-F976-4C2D-883C-E495CDF04ACA}"/>
              </a:ext>
              <a:ext uri="{C183D7F6-B498-43B3-948B-1728B52AA6E4}">
                <adec:decorative xmlns:adec="http://schemas.microsoft.com/office/drawing/2017/decorative" val="1"/>
              </a:ext>
            </a:extLst>
          </p:cNvPr>
          <p:cNvSpPr/>
          <p:nvPr/>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7DE5458-0766-49A5-8982-EF9557A6BB94}"/>
              </a:ext>
            </a:extLst>
          </p:cNvPr>
          <p:cNvSpPr>
            <a:spLocks noGrp="1"/>
          </p:cNvSpPr>
          <p:nvPr>
            <p:ph type="body" sz="quarter" idx="11"/>
          </p:nvPr>
        </p:nvSpPr>
        <p:spPr>
          <a:xfrm>
            <a:off x="4213226" y="4835842"/>
            <a:ext cx="3924934" cy="490538"/>
          </a:xfrm>
        </p:spPr>
        <p:txBody>
          <a:bodyPr/>
          <a:lstStyle/>
          <a:p>
            <a:r>
              <a:rPr lang="en-US" dirty="0"/>
              <a:t>Elon Musk, Tesla CEO</a:t>
            </a:r>
          </a:p>
        </p:txBody>
      </p:sp>
    </p:spTree>
    <p:extLst>
      <p:ext uri="{BB962C8B-B14F-4D97-AF65-F5344CB8AC3E}">
        <p14:creationId xmlns:p14="http://schemas.microsoft.com/office/powerpoint/2010/main" val="332185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Reflection of city at dusk on mirrored building">
            <a:extLst>
              <a:ext uri="{FF2B5EF4-FFF2-40B4-BE49-F238E27FC236}">
                <a16:creationId xmlns:a16="http://schemas.microsoft.com/office/drawing/2014/main" id="{80F641B8-D4CB-4B34-AF57-A526981DEDAF}"/>
              </a:ext>
            </a:extLst>
          </p:cNvPr>
          <p:cNvPicPr>
            <a:picLocks noGrp="1" noChangeAspect="1"/>
          </p:cNvPicPr>
          <p:nvPr>
            <p:ph type="pic" sz="quarter" idx="10"/>
          </p:nvPr>
        </p:nvPicPr>
        <p:blipFill>
          <a:blip r:embed="rId3">
            <a:alphaModFix amt="80000"/>
          </a:blip>
          <a:srcRect t="6692" b="6692"/>
          <a:stretch/>
        </p:blipFill>
        <p:spPr>
          <a:xfrm>
            <a:off x="-5606" y="0"/>
            <a:ext cx="12192000" cy="6858000"/>
          </a:xfrm>
        </p:spPr>
      </p:pic>
      <p:sp>
        <p:nvSpPr>
          <p:cNvPr id="7" name="Oval 6">
            <a:extLst>
              <a:ext uri="{FF2B5EF4-FFF2-40B4-BE49-F238E27FC236}">
                <a16:creationId xmlns:a16="http://schemas.microsoft.com/office/drawing/2014/main" id="{48461F53-81E4-4F48-8B4D-56B6013B1088}"/>
              </a:ext>
              <a:ext uri="{C183D7F6-B498-43B3-948B-1728B52AA6E4}">
                <adec:decorative xmlns:adec="http://schemas.microsoft.com/office/drawing/2017/decorative" val="1"/>
              </a:ext>
            </a:extLst>
          </p:cNvPr>
          <p:cNvSpPr/>
          <p:nvPr/>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C0CA4A65-0235-4CB2-B09E-4E2D8F223034}"/>
              </a:ext>
            </a:extLst>
          </p:cNvPr>
          <p:cNvSpPr>
            <a:spLocks noGrp="1"/>
          </p:cNvSpPr>
          <p:nvPr>
            <p:ph type="title"/>
          </p:nvPr>
        </p:nvSpPr>
        <p:spPr/>
        <p:txBody>
          <a:bodyPr>
            <a:normAutofit fontScale="90000"/>
          </a:bodyPr>
          <a:lstStyle/>
          <a:p>
            <a:pPr rtl="0" eaLnBrk="1" latinLnBrk="0" hangingPunct="1"/>
            <a:r>
              <a:rPr lang="en-US" b="0" i="0" dirty="0">
                <a:effectLst/>
                <a:latin typeface="Montserrat" panose="020B0604020202020204" pitchFamily="2" charset="0"/>
              </a:rPr>
              <a:t>“We’ll move to a hybrid work week where most Googlers spend approximately three days in the office and two days wherever they work best”</a:t>
            </a:r>
            <a:endParaRPr lang="en-US" dirty="0"/>
          </a:p>
        </p:txBody>
      </p:sp>
      <p:sp>
        <p:nvSpPr>
          <p:cNvPr id="2" name="Oval 1">
            <a:extLst>
              <a:ext uri="{FF2B5EF4-FFF2-40B4-BE49-F238E27FC236}">
                <a16:creationId xmlns:a16="http://schemas.microsoft.com/office/drawing/2014/main" id="{733AD71F-DA66-44DD-B812-447839E534FB}"/>
              </a:ext>
              <a:ext uri="{C183D7F6-B498-43B3-948B-1728B52AA6E4}">
                <adec:decorative xmlns:adec="http://schemas.microsoft.com/office/drawing/2017/decorative" val="1"/>
              </a:ext>
            </a:extLst>
          </p:cNvPr>
          <p:cNvSpPr/>
          <p:nvPr/>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7CF27D1-2BD8-40D7-A92B-834F8A4F76F0}"/>
              </a:ext>
              <a:ext uri="{C183D7F6-B498-43B3-948B-1728B52AA6E4}">
                <adec:decorative xmlns:adec="http://schemas.microsoft.com/office/drawing/2017/decorative" val="1"/>
              </a:ext>
            </a:extLst>
          </p:cNvPr>
          <p:cNvSpPr/>
          <p:nvPr/>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290F2B13-F976-4C2D-883C-E495CDF04ACA}"/>
              </a:ext>
              <a:ext uri="{C183D7F6-B498-43B3-948B-1728B52AA6E4}">
                <adec:decorative xmlns:adec="http://schemas.microsoft.com/office/drawing/2017/decorative" val="1"/>
              </a:ext>
            </a:extLst>
          </p:cNvPr>
          <p:cNvSpPr/>
          <p:nvPr/>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7DE5458-0766-49A5-8982-EF9557A6BB94}"/>
              </a:ext>
            </a:extLst>
          </p:cNvPr>
          <p:cNvSpPr>
            <a:spLocks noGrp="1"/>
          </p:cNvSpPr>
          <p:nvPr>
            <p:ph type="body" sz="quarter" idx="11"/>
          </p:nvPr>
        </p:nvSpPr>
        <p:spPr/>
        <p:txBody>
          <a:bodyPr/>
          <a:lstStyle/>
          <a:p>
            <a:r>
              <a:rPr lang="en-US" dirty="0"/>
              <a:t>Google CEO, Sundar Pichai</a:t>
            </a:r>
          </a:p>
        </p:txBody>
      </p:sp>
    </p:spTree>
    <p:extLst>
      <p:ext uri="{BB962C8B-B14F-4D97-AF65-F5344CB8AC3E}">
        <p14:creationId xmlns:p14="http://schemas.microsoft.com/office/powerpoint/2010/main" val="410139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509D8D-452D-2EF2-E589-672A6FD2D8B8}"/>
              </a:ext>
            </a:extLst>
          </p:cNvPr>
          <p:cNvSpPr txBox="1"/>
          <p:nvPr/>
        </p:nvSpPr>
        <p:spPr>
          <a:xfrm>
            <a:off x="1614962" y="2201733"/>
            <a:ext cx="7588031" cy="3970318"/>
          </a:xfrm>
          <a:prstGeom prst="rect">
            <a:avLst/>
          </a:prstGeom>
          <a:noFill/>
        </p:spPr>
        <p:txBody>
          <a:bodyPr wrap="square">
            <a:spAutoFit/>
          </a:bodyPr>
          <a:lstStyle/>
          <a:p>
            <a:pPr marL="285750" indent="-285750" algn="l">
              <a:buFont typeface="Arial" panose="020B0604020202020204" pitchFamily="34" charset="0"/>
              <a:buChar char="•"/>
            </a:pPr>
            <a:r>
              <a:rPr lang="en-US" dirty="0">
                <a:solidFill>
                  <a:srgbClr val="363636"/>
                </a:solidFill>
              </a:rPr>
              <a:t>Over 4.7 million people work remotely at least 50% of the time. </a:t>
            </a:r>
            <a:endParaRPr lang="en-US" b="0" i="0" dirty="0">
              <a:solidFill>
                <a:srgbClr val="363636"/>
              </a:solidFill>
              <a:effectLst/>
            </a:endParaRPr>
          </a:p>
          <a:p>
            <a:pPr marL="285750" indent="-285750" algn="l">
              <a:buFont typeface="Arial" panose="020B0604020202020204" pitchFamily="34" charset="0"/>
              <a:buChar char="•"/>
            </a:pPr>
            <a:r>
              <a:rPr lang="en-US" dirty="0">
                <a:solidFill>
                  <a:srgbClr val="363636"/>
                </a:solidFill>
              </a:rPr>
              <a:t>16% of companies hire remote only workers.</a:t>
            </a:r>
          </a:p>
          <a:p>
            <a:pPr marL="285750" indent="-285750" algn="l">
              <a:buFont typeface="Arial" panose="020B0604020202020204" pitchFamily="34" charset="0"/>
              <a:buChar char="•"/>
            </a:pPr>
            <a:endParaRPr lang="en-US" dirty="0">
              <a:solidFill>
                <a:srgbClr val="363636"/>
              </a:solidFill>
            </a:endParaRPr>
          </a:p>
          <a:p>
            <a:pPr marL="285750" indent="-285750" algn="l">
              <a:buFont typeface="Arial" panose="020B0604020202020204" pitchFamily="34" charset="0"/>
              <a:buChar char="•"/>
            </a:pPr>
            <a:r>
              <a:rPr lang="en-US" dirty="0">
                <a:solidFill>
                  <a:srgbClr val="363636"/>
                </a:solidFill>
              </a:rPr>
              <a:t>87% of employees will choose remote work options when offered.</a:t>
            </a:r>
          </a:p>
          <a:p>
            <a:pPr marL="285750" indent="-285750" algn="l">
              <a:buFont typeface="Arial" panose="020B0604020202020204" pitchFamily="34" charset="0"/>
              <a:buChar char="•"/>
            </a:pPr>
            <a:r>
              <a:rPr lang="en-US" dirty="0">
                <a:solidFill>
                  <a:srgbClr val="363636"/>
                </a:solidFill>
              </a:rPr>
              <a:t>Nearly 60% of employers identify cost savings as a significant telecommuting benefit.</a:t>
            </a:r>
          </a:p>
          <a:p>
            <a:pPr marL="285750" indent="-285750" algn="l">
              <a:buFont typeface="Arial" panose="020B0604020202020204" pitchFamily="34" charset="0"/>
              <a:buChar char="•"/>
            </a:pPr>
            <a:endParaRPr lang="en-US" dirty="0">
              <a:solidFill>
                <a:srgbClr val="363636"/>
              </a:solidFill>
            </a:endParaRPr>
          </a:p>
          <a:p>
            <a:pPr marL="285750" indent="-285750" algn="l">
              <a:buFont typeface="Arial" panose="020B0604020202020204" pitchFamily="34" charset="0"/>
              <a:buChar char="•"/>
            </a:pPr>
            <a:r>
              <a:rPr lang="en-US" dirty="0">
                <a:solidFill>
                  <a:srgbClr val="363636"/>
                </a:solidFill>
              </a:rPr>
              <a:t>About 60% of employers who allowed remote work during the pandemic plan to keep those options available, according to the Bureau of Labor Statistics</a:t>
            </a:r>
          </a:p>
          <a:p>
            <a:pPr marL="285750" indent="-285750" algn="l">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363636"/>
                </a:solidFill>
              </a:rPr>
              <a:t>An Owl Labs Survey found that about 44% of companies do not allow remote work</a:t>
            </a:r>
            <a:endParaRPr lang="en-US" i="0" dirty="0">
              <a:solidFill>
                <a:srgbClr val="363636"/>
              </a:solidFill>
              <a:effectLst/>
            </a:endParaRPr>
          </a:p>
          <a:p>
            <a:pPr marL="285750" indent="-285750" algn="l">
              <a:buFont typeface="Arial" panose="020B0604020202020204" pitchFamily="34" charset="0"/>
              <a:buChar char="•"/>
            </a:pPr>
            <a:endParaRPr lang="en-US" dirty="0"/>
          </a:p>
        </p:txBody>
      </p:sp>
      <p:sp>
        <p:nvSpPr>
          <p:cNvPr id="12" name="Title 8">
            <a:extLst>
              <a:ext uri="{FF2B5EF4-FFF2-40B4-BE49-F238E27FC236}">
                <a16:creationId xmlns:a16="http://schemas.microsoft.com/office/drawing/2014/main" id="{5C82F861-5C7B-6F73-3020-43165BA22ECA}"/>
              </a:ext>
            </a:extLst>
          </p:cNvPr>
          <p:cNvSpPr>
            <a:spLocks noGrp="1"/>
          </p:cNvSpPr>
          <p:nvPr>
            <p:ph type="title"/>
          </p:nvPr>
        </p:nvSpPr>
        <p:spPr>
          <a:xfrm>
            <a:off x="660399" y="805213"/>
            <a:ext cx="7316281" cy="830997"/>
          </a:xfrm>
        </p:spPr>
        <p:txBody>
          <a:bodyPr/>
          <a:lstStyle/>
          <a:p>
            <a:r>
              <a:rPr lang="en-US" dirty="0"/>
              <a:t>Some Remote Work Statistics</a:t>
            </a:r>
          </a:p>
        </p:txBody>
      </p:sp>
    </p:spTree>
    <p:extLst>
      <p:ext uri="{BB962C8B-B14F-4D97-AF65-F5344CB8AC3E}">
        <p14:creationId xmlns:p14="http://schemas.microsoft.com/office/powerpoint/2010/main" val="2575421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F211-ED25-4BED-862A-17F84B323349}"/>
              </a:ext>
            </a:extLst>
          </p:cNvPr>
          <p:cNvSpPr>
            <a:spLocks noGrp="1"/>
          </p:cNvSpPr>
          <p:nvPr>
            <p:ph type="title"/>
          </p:nvPr>
        </p:nvSpPr>
        <p:spPr/>
        <p:txBody>
          <a:bodyPr>
            <a:normAutofit fontScale="90000"/>
          </a:bodyPr>
          <a:lstStyle/>
          <a:p>
            <a:r>
              <a:rPr lang="en-US" dirty="0"/>
              <a:t>Summary</a:t>
            </a:r>
            <a:br>
              <a:rPr lang="en-US" dirty="0"/>
            </a:br>
            <a:endParaRPr lang="en-US" dirty="0"/>
          </a:p>
        </p:txBody>
      </p:sp>
      <p:sp>
        <p:nvSpPr>
          <p:cNvPr id="18" name="Hexagon 17">
            <a:extLst>
              <a:ext uri="{FF2B5EF4-FFF2-40B4-BE49-F238E27FC236}">
                <a16:creationId xmlns:a16="http://schemas.microsoft.com/office/drawing/2014/main" id="{F3A0DAD0-3E39-4BBF-88E4-5C3C306DCCBB}"/>
              </a:ext>
              <a:ext uri="{C183D7F6-B498-43B3-948B-1728B52AA6E4}">
                <adec:decorative xmlns:adec="http://schemas.microsoft.com/office/drawing/2017/decorative" val="1"/>
              </a:ext>
            </a:extLst>
          </p:cNvPr>
          <p:cNvSpPr/>
          <p:nvPr/>
        </p:nvSpPr>
        <p:spPr>
          <a:xfrm>
            <a:off x="609018" y="2105016"/>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Target Audience">
            <a:extLst>
              <a:ext uri="{FF2B5EF4-FFF2-40B4-BE49-F238E27FC236}">
                <a16:creationId xmlns:a16="http://schemas.microsoft.com/office/drawing/2014/main" id="{C4663C19-45BD-46CB-AA38-6CE7C4522B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76144" y="3619487"/>
            <a:ext cx="548640" cy="548640"/>
          </a:xfrm>
          <a:prstGeom prst="rect">
            <a:avLst/>
          </a:prstGeom>
        </p:spPr>
      </p:pic>
      <p:sp>
        <p:nvSpPr>
          <p:cNvPr id="11" name="TextBox 10">
            <a:extLst>
              <a:ext uri="{FF2B5EF4-FFF2-40B4-BE49-F238E27FC236}">
                <a16:creationId xmlns:a16="http://schemas.microsoft.com/office/drawing/2014/main" id="{0A302878-D117-49D8-8CD3-093E34DF215B}"/>
              </a:ext>
            </a:extLst>
          </p:cNvPr>
          <p:cNvSpPr txBox="1"/>
          <p:nvPr/>
        </p:nvSpPr>
        <p:spPr>
          <a:xfrm>
            <a:off x="1748531" y="1998327"/>
            <a:ext cx="3657600" cy="151220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FFC000"/>
                </a:solidFill>
                <a:effectLst/>
                <a:uLnTx/>
                <a:uFillTx/>
                <a:latin typeface="+mj-lt"/>
                <a:ea typeface="+mn-ea"/>
                <a:cs typeface="Biome Light" panose="020B0303030204020804" pitchFamily="34" charset="0"/>
              </a:rPr>
              <a:t>Hiring Has Declined </a:t>
            </a:r>
          </a:p>
          <a:p>
            <a:pPr>
              <a:lnSpc>
                <a:spcPct val="90000"/>
              </a:lnSpc>
              <a:spcBef>
                <a:spcPts val="1000"/>
              </a:spcBef>
              <a:defRPr/>
            </a:pPr>
            <a:r>
              <a:rPr lang="en-US" sz="1600" dirty="0">
                <a:cs typeface="Biome Light" panose="020B0303030204020804" pitchFamily="34" charset="0"/>
              </a:rPr>
              <a:t>The data indicate the number of open jobs has dropped when compared to the same period in 2022.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1" i="0" u="none" strike="noStrike" kern="1200" cap="none" spc="0" normalizeH="0" baseline="0" noProof="0" dirty="0">
              <a:ln>
                <a:noFill/>
              </a:ln>
              <a:solidFill>
                <a:schemeClr val="accent4"/>
              </a:solidFill>
              <a:effectLst/>
              <a:uLnTx/>
              <a:uFillTx/>
              <a:latin typeface="+mj-lt"/>
              <a:ea typeface="+mn-ea"/>
              <a:cs typeface="Biome Light" panose="020B0303030204020804" pitchFamily="34" charset="0"/>
            </a:endParaRPr>
          </a:p>
        </p:txBody>
      </p:sp>
      <p:sp>
        <p:nvSpPr>
          <p:cNvPr id="24" name="Hexagon 23">
            <a:extLst>
              <a:ext uri="{FF2B5EF4-FFF2-40B4-BE49-F238E27FC236}">
                <a16:creationId xmlns:a16="http://schemas.microsoft.com/office/drawing/2014/main" id="{B8F5A225-0C56-4A56-9265-DBE9001CCCDC}"/>
              </a:ext>
              <a:ext uri="{C183D7F6-B498-43B3-948B-1728B52AA6E4}">
                <adec:decorative xmlns:adec="http://schemas.microsoft.com/office/drawing/2017/decorative" val="1"/>
              </a:ext>
            </a:extLst>
          </p:cNvPr>
          <p:cNvSpPr/>
          <p:nvPr/>
        </p:nvSpPr>
        <p:spPr>
          <a:xfrm>
            <a:off x="6382827" y="2105016"/>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4DBD184-BCBE-4A38-8DF2-C0C550ADE4C4}"/>
              </a:ext>
            </a:extLst>
          </p:cNvPr>
          <p:cNvSpPr txBox="1"/>
          <p:nvPr/>
        </p:nvSpPr>
        <p:spPr>
          <a:xfrm>
            <a:off x="7504954" y="1998327"/>
            <a:ext cx="3657600" cy="138396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accent4"/>
                </a:solidFill>
                <a:effectLst/>
                <a:uLnTx/>
                <a:uFillTx/>
                <a:latin typeface="+mj-lt"/>
                <a:ea typeface="+mn-ea"/>
                <a:cs typeface="Biome Light" panose="020B0303030204020804" pitchFamily="34" charset="0"/>
              </a:rPr>
              <a:t>Growth of Information Security Jobs  is Expected to Continue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cs typeface="Biome Light" panose="020B0303030204020804" pitchFamily="34" charset="0"/>
              </a:rPr>
              <a:t>The BLS projects a 35% increase in open information security analyst jobs from 2021-2031.</a:t>
            </a:r>
            <a:endParaRPr kumimoji="0" lang="en-US" sz="1600" i="0" u="none" strike="noStrike" kern="1200" cap="none" spc="0" normalizeH="0" baseline="0" noProof="0" dirty="0">
              <a:ln>
                <a:noFill/>
              </a:ln>
              <a:effectLst/>
              <a:uLnTx/>
              <a:uFillTx/>
              <a:latin typeface="+mn-lt"/>
              <a:ea typeface="+mn-ea"/>
              <a:cs typeface="Biome Light" panose="020B0303030204020804" pitchFamily="34" charset="0"/>
            </a:endParaRPr>
          </a:p>
        </p:txBody>
      </p:sp>
      <p:sp>
        <p:nvSpPr>
          <p:cNvPr id="19" name="Hexagon 18">
            <a:extLst>
              <a:ext uri="{FF2B5EF4-FFF2-40B4-BE49-F238E27FC236}">
                <a16:creationId xmlns:a16="http://schemas.microsoft.com/office/drawing/2014/main" id="{A6510D74-8CDF-4500-996B-40C07942D72B}"/>
              </a:ext>
              <a:ext uri="{C183D7F6-B498-43B3-948B-1728B52AA6E4}">
                <adec:decorative xmlns:adec="http://schemas.microsoft.com/office/drawing/2017/decorative" val="1"/>
              </a:ext>
            </a:extLst>
          </p:cNvPr>
          <p:cNvSpPr/>
          <p:nvPr/>
        </p:nvSpPr>
        <p:spPr>
          <a:xfrm>
            <a:off x="609018" y="3510536"/>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Graphic 29" descr="Shopping bag">
            <a:extLst>
              <a:ext uri="{FF2B5EF4-FFF2-40B4-BE49-F238E27FC236}">
                <a16:creationId xmlns:a16="http://schemas.microsoft.com/office/drawing/2014/main" id="{245749D8-5A06-44F2-B96E-6718BBEB6C4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93513" y="3618467"/>
            <a:ext cx="548640" cy="548640"/>
          </a:xfrm>
          <a:prstGeom prst="rect">
            <a:avLst/>
          </a:prstGeom>
        </p:spPr>
      </p:pic>
      <p:sp>
        <p:nvSpPr>
          <p:cNvPr id="13" name="TextBox 12">
            <a:extLst>
              <a:ext uri="{FF2B5EF4-FFF2-40B4-BE49-F238E27FC236}">
                <a16:creationId xmlns:a16="http://schemas.microsoft.com/office/drawing/2014/main" id="{E0A3F38B-310F-454B-9EF6-EF4B5FD017B0}"/>
              </a:ext>
            </a:extLst>
          </p:cNvPr>
          <p:cNvSpPr txBox="1"/>
          <p:nvPr/>
        </p:nvSpPr>
        <p:spPr>
          <a:xfrm>
            <a:off x="1748531" y="3531563"/>
            <a:ext cx="3657600" cy="113467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accent4"/>
                </a:solidFill>
                <a:effectLst/>
                <a:uLnTx/>
                <a:uFillTx/>
                <a:latin typeface="+mj-lt"/>
                <a:ea typeface="+mn-ea"/>
                <a:cs typeface="Biome Light" panose="020B0303030204020804" pitchFamily="34" charset="0"/>
              </a:rPr>
              <a:t>Less People Are Leaving Their Jobs</a:t>
            </a:r>
          </a:p>
          <a:p>
            <a:pPr>
              <a:lnSpc>
                <a:spcPct val="90000"/>
              </a:lnSpc>
              <a:spcBef>
                <a:spcPts val="1000"/>
              </a:spcBef>
              <a:defRPr/>
            </a:pPr>
            <a:r>
              <a:rPr lang="en-US" sz="1600" dirty="0">
                <a:cs typeface="Biome Light" panose="020B0303030204020804" pitchFamily="34" charset="0"/>
              </a:rPr>
              <a:t>BLS Data suggests that “The Great Resignation” of 2022 is coming to an end with resignations seeing a sharp decline.</a:t>
            </a:r>
          </a:p>
        </p:txBody>
      </p:sp>
      <p:sp>
        <p:nvSpPr>
          <p:cNvPr id="26" name="Hexagon 25">
            <a:extLst>
              <a:ext uri="{FF2B5EF4-FFF2-40B4-BE49-F238E27FC236}">
                <a16:creationId xmlns:a16="http://schemas.microsoft.com/office/drawing/2014/main" id="{F73E68A5-255F-4C3B-82E4-28F5CE1AA4BA}"/>
              </a:ext>
              <a:ext uri="{C183D7F6-B498-43B3-948B-1728B52AA6E4}">
                <adec:decorative xmlns:adec="http://schemas.microsoft.com/office/drawing/2017/decorative" val="1"/>
              </a:ext>
            </a:extLst>
          </p:cNvPr>
          <p:cNvSpPr/>
          <p:nvPr/>
        </p:nvSpPr>
        <p:spPr>
          <a:xfrm>
            <a:off x="6382827" y="3510536"/>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Clipboard">
            <a:extLst>
              <a:ext uri="{FF2B5EF4-FFF2-40B4-BE49-F238E27FC236}">
                <a16:creationId xmlns:a16="http://schemas.microsoft.com/office/drawing/2014/main" id="{3F4B17BF-671E-4F42-AB1B-F84F52DCE25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611236" y="5147042"/>
            <a:ext cx="548640" cy="548640"/>
          </a:xfrm>
          <a:prstGeom prst="rect">
            <a:avLst/>
          </a:prstGeom>
        </p:spPr>
      </p:pic>
      <p:sp>
        <p:nvSpPr>
          <p:cNvPr id="9" name="TextBox 8">
            <a:extLst>
              <a:ext uri="{FF2B5EF4-FFF2-40B4-BE49-F238E27FC236}">
                <a16:creationId xmlns:a16="http://schemas.microsoft.com/office/drawing/2014/main" id="{BBD1A11C-0D13-40D5-A96C-6C9C65FDED12}"/>
              </a:ext>
            </a:extLst>
          </p:cNvPr>
          <p:cNvSpPr txBox="1"/>
          <p:nvPr/>
        </p:nvSpPr>
        <p:spPr>
          <a:xfrm>
            <a:off x="7504954" y="3513808"/>
            <a:ext cx="3657600" cy="173380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accent4"/>
                </a:solidFill>
                <a:effectLst/>
                <a:uLnTx/>
                <a:uFillTx/>
                <a:latin typeface="+mj-lt"/>
                <a:ea typeface="+mn-ea"/>
                <a:cs typeface="Biome Light" panose="020B0303030204020804" pitchFamily="34" charset="0"/>
              </a:rPr>
              <a:t>Competition for Remote Work is High</a:t>
            </a:r>
          </a:p>
          <a:p>
            <a:pPr>
              <a:lnSpc>
                <a:spcPct val="90000"/>
              </a:lnSpc>
              <a:spcBef>
                <a:spcPts val="1000"/>
              </a:spcBef>
              <a:defRPr/>
            </a:pPr>
            <a:r>
              <a:rPr lang="en-US" sz="1600" dirty="0">
                <a:cs typeface="Biome Light" panose="020B0303030204020804" pitchFamily="34" charset="0"/>
              </a:rPr>
              <a:t>The demand for fully remote positions is high, and supply has dwindled. This means that employer expectations are often higher for these positions.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1" i="0" u="none" strike="noStrike" kern="1200" cap="none" spc="0" normalizeH="0" baseline="0" noProof="0" dirty="0">
              <a:ln>
                <a:noFill/>
              </a:ln>
              <a:solidFill>
                <a:schemeClr val="accent4"/>
              </a:solidFill>
              <a:effectLst/>
              <a:uLnTx/>
              <a:uFillTx/>
              <a:latin typeface="+mj-lt"/>
              <a:ea typeface="+mn-ea"/>
              <a:cs typeface="Biome Light" panose="020B0303030204020804" pitchFamily="34" charset="0"/>
            </a:endParaRPr>
          </a:p>
        </p:txBody>
      </p:sp>
      <p:sp>
        <p:nvSpPr>
          <p:cNvPr id="20" name="Hexagon 19">
            <a:extLst>
              <a:ext uri="{FF2B5EF4-FFF2-40B4-BE49-F238E27FC236}">
                <a16:creationId xmlns:a16="http://schemas.microsoft.com/office/drawing/2014/main" id="{E3AEA7C5-E53C-47EB-B54E-E09414923CE6}"/>
              </a:ext>
              <a:ext uri="{C183D7F6-B498-43B3-948B-1728B52AA6E4}">
                <adec:decorative xmlns:adec="http://schemas.microsoft.com/office/drawing/2017/decorative" val="1"/>
              </a:ext>
            </a:extLst>
          </p:cNvPr>
          <p:cNvSpPr/>
          <p:nvPr/>
        </p:nvSpPr>
        <p:spPr>
          <a:xfrm>
            <a:off x="685085" y="5052638"/>
            <a:ext cx="866858"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Graphic 31" descr="User network">
            <a:extLst>
              <a:ext uri="{FF2B5EF4-FFF2-40B4-BE49-F238E27FC236}">
                <a16:creationId xmlns:a16="http://schemas.microsoft.com/office/drawing/2014/main" id="{B6919A3F-A031-4557-AAC9-0C948C6E4D6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50563" y="5147042"/>
            <a:ext cx="520115" cy="548640"/>
          </a:xfrm>
          <a:prstGeom prst="rect">
            <a:avLst/>
          </a:prstGeom>
        </p:spPr>
      </p:pic>
      <p:sp>
        <p:nvSpPr>
          <p:cNvPr id="17" name="TextBox 16">
            <a:extLst>
              <a:ext uri="{FF2B5EF4-FFF2-40B4-BE49-F238E27FC236}">
                <a16:creationId xmlns:a16="http://schemas.microsoft.com/office/drawing/2014/main" id="{4B6D4D59-1662-44D5-B239-F9F86487BE32}"/>
              </a:ext>
            </a:extLst>
          </p:cNvPr>
          <p:cNvSpPr txBox="1"/>
          <p:nvPr/>
        </p:nvSpPr>
        <p:spPr>
          <a:xfrm>
            <a:off x="1748531" y="4905984"/>
            <a:ext cx="3657600" cy="135626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accent4"/>
                </a:solidFill>
                <a:effectLst/>
                <a:uLnTx/>
                <a:uFillTx/>
                <a:latin typeface="+mj-lt"/>
                <a:ea typeface="+mn-ea"/>
                <a:cs typeface="Biome Light" panose="020B0303030204020804" pitchFamily="34" charset="0"/>
              </a:rPr>
              <a:t>Remote Work Continues</a:t>
            </a:r>
          </a:p>
          <a:p>
            <a:pPr>
              <a:lnSpc>
                <a:spcPct val="90000"/>
              </a:lnSpc>
              <a:spcBef>
                <a:spcPts val="1000"/>
              </a:spcBef>
              <a:defRPr/>
            </a:pPr>
            <a:r>
              <a:rPr lang="en-US" sz="1600" dirty="0">
                <a:cs typeface="Biome Light" panose="020B0303030204020804" pitchFamily="34" charset="0"/>
              </a:rPr>
              <a:t>Although trends indicate many companies returning to the office in some capacity, remote options remain available for many employees.</a:t>
            </a:r>
            <a:endParaRPr kumimoji="0" lang="en-US" b="1" i="0" u="none" strike="noStrike" kern="1200" cap="none" spc="0" normalizeH="0" baseline="0" noProof="0" dirty="0">
              <a:ln>
                <a:noFill/>
              </a:ln>
              <a:solidFill>
                <a:schemeClr val="accent4"/>
              </a:solidFill>
              <a:effectLst/>
              <a:uLnTx/>
              <a:uFillTx/>
              <a:latin typeface="+mj-lt"/>
              <a:ea typeface="+mn-ea"/>
              <a:cs typeface="Biome Light" panose="020B0303030204020804" pitchFamily="34" charset="0"/>
            </a:endParaRPr>
          </a:p>
        </p:txBody>
      </p:sp>
      <p:sp>
        <p:nvSpPr>
          <p:cNvPr id="28" name="Hexagon 27">
            <a:extLst>
              <a:ext uri="{FF2B5EF4-FFF2-40B4-BE49-F238E27FC236}">
                <a16:creationId xmlns:a16="http://schemas.microsoft.com/office/drawing/2014/main" id="{BC618CE4-6DEC-4D26-B202-8BAAA269727E}"/>
              </a:ext>
              <a:ext uri="{C183D7F6-B498-43B3-948B-1728B52AA6E4}">
                <adec:decorative xmlns:adec="http://schemas.microsoft.com/office/drawing/2017/decorative" val="1"/>
              </a:ext>
            </a:extLst>
          </p:cNvPr>
          <p:cNvSpPr/>
          <p:nvPr/>
        </p:nvSpPr>
        <p:spPr>
          <a:xfrm>
            <a:off x="6417918" y="5039253"/>
            <a:ext cx="914400" cy="764219"/>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802A63E6-17C3-4C42-AD30-C1D1236CE8C7}"/>
              </a:ext>
            </a:extLst>
          </p:cNvPr>
          <p:cNvSpPr txBox="1"/>
          <p:nvPr/>
        </p:nvSpPr>
        <p:spPr>
          <a:xfrm>
            <a:off x="7550318" y="4905984"/>
            <a:ext cx="3634918" cy="129061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accent4"/>
                </a:solidFill>
                <a:effectLst/>
                <a:uLnTx/>
                <a:uFillTx/>
                <a:latin typeface="+mj-lt"/>
                <a:ea typeface="+mn-ea"/>
                <a:cs typeface="Biome Light" panose="020B0303030204020804" pitchFamily="34" charset="0"/>
              </a:rPr>
              <a:t>“Perkcession”</a:t>
            </a:r>
            <a:endParaRPr lang="en-US" b="1" dirty="0">
              <a:solidFill>
                <a:schemeClr val="accent4"/>
              </a:solidFill>
              <a:latin typeface="+mj-lt"/>
              <a:cs typeface="Biome Light" panose="020B0303030204020804" pitchFamily="34" charset="0"/>
            </a:endParaRPr>
          </a:p>
          <a:p>
            <a:pPr>
              <a:lnSpc>
                <a:spcPct val="90000"/>
              </a:lnSpc>
              <a:spcBef>
                <a:spcPts val="1000"/>
              </a:spcBef>
              <a:defRPr/>
            </a:pPr>
            <a:r>
              <a:rPr lang="en-US" sz="1600" dirty="0">
                <a:cs typeface="Biome Light" panose="020B0303030204020804" pitchFamily="34" charset="0"/>
              </a:rPr>
              <a:t>Many employers are cutting back on perks as they look to optimize costs.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1" i="0" u="none" strike="noStrike" kern="1200" cap="none" spc="0" normalizeH="0" baseline="0" noProof="0" dirty="0">
              <a:ln>
                <a:noFill/>
              </a:ln>
              <a:solidFill>
                <a:schemeClr val="accent4"/>
              </a:solidFill>
              <a:effectLst/>
              <a:uLnTx/>
              <a:uFillTx/>
              <a:latin typeface="+mj-lt"/>
              <a:ea typeface="+mn-ea"/>
              <a:cs typeface="Biome Light" panose="020B0303030204020804" pitchFamily="34" charset="0"/>
            </a:endParaRPr>
          </a:p>
        </p:txBody>
      </p:sp>
      <p:pic>
        <p:nvPicPr>
          <p:cNvPr id="3" name="Graphic 2" descr="Downward trend graph with solid fill">
            <a:extLst>
              <a:ext uri="{FF2B5EF4-FFF2-40B4-BE49-F238E27FC236}">
                <a16:creationId xmlns:a16="http://schemas.microsoft.com/office/drawing/2014/main" id="{2EC49F5B-8AB2-6ECB-C068-52C39D87EE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22038" y="2169986"/>
            <a:ext cx="548640" cy="548640"/>
          </a:xfrm>
          <a:prstGeom prst="rect">
            <a:avLst/>
          </a:prstGeom>
        </p:spPr>
      </p:pic>
      <p:pic>
        <p:nvPicPr>
          <p:cNvPr id="4" name="Graphic 3" descr="Upward trend outline">
            <a:extLst>
              <a:ext uri="{FF2B5EF4-FFF2-40B4-BE49-F238E27FC236}">
                <a16:creationId xmlns:a16="http://schemas.microsoft.com/office/drawing/2014/main" id="{7E5729E1-181D-F38C-8E63-C3A761FFF1F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6565706" y="2261461"/>
            <a:ext cx="548640" cy="548640"/>
          </a:xfrm>
          <a:prstGeom prst="rect">
            <a:avLst/>
          </a:prstGeom>
        </p:spPr>
      </p:pic>
    </p:spTree>
    <p:extLst>
      <p:ext uri="{BB962C8B-B14F-4D97-AF65-F5344CB8AC3E}">
        <p14:creationId xmlns:p14="http://schemas.microsoft.com/office/powerpoint/2010/main" val="4120671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34B726-89DA-9E16-A89D-5C31F03737D3}"/>
              </a:ext>
            </a:extLst>
          </p:cNvPr>
          <p:cNvSpPr>
            <a:spLocks noGrp="1"/>
          </p:cNvSpPr>
          <p:nvPr>
            <p:ph type="title"/>
          </p:nvPr>
        </p:nvSpPr>
        <p:spPr>
          <a:xfrm>
            <a:off x="4638666" y="2444564"/>
            <a:ext cx="3073698" cy="1591728"/>
          </a:xfrm>
        </p:spPr>
        <p:txBody>
          <a:bodyPr/>
          <a:lstStyle/>
          <a:p>
            <a:r>
              <a:rPr lang="en-US" dirty="0"/>
              <a:t>Questions?</a:t>
            </a:r>
          </a:p>
        </p:txBody>
      </p:sp>
    </p:spTree>
    <p:extLst>
      <p:ext uri="{BB962C8B-B14F-4D97-AF65-F5344CB8AC3E}">
        <p14:creationId xmlns:p14="http://schemas.microsoft.com/office/powerpoint/2010/main" val="2428982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Blue glass building">
            <a:extLst>
              <a:ext uri="{FF2B5EF4-FFF2-40B4-BE49-F238E27FC236}">
                <a16:creationId xmlns:a16="http://schemas.microsoft.com/office/drawing/2014/main" id="{E6A5B61D-69C0-4661-AD66-3D72D9A6E86F}"/>
              </a:ext>
            </a:extLst>
          </p:cNvPr>
          <p:cNvPicPr>
            <a:picLocks noGrp="1" noChangeAspect="1"/>
          </p:cNvPicPr>
          <p:nvPr>
            <p:ph type="pic" sz="quarter" idx="10"/>
          </p:nvPr>
        </p:nvPicPr>
        <p:blipFill>
          <a:blip r:embed="rId3">
            <a:alphaModFix amt="80000"/>
          </a:blip>
          <a:srcRect t="7802" b="7802"/>
          <a:stretch/>
        </p:blipFill>
        <p:spPr>
          <a:xfrm>
            <a:off x="0" y="0"/>
            <a:ext cx="12192000" cy="6858000"/>
          </a:xfrm>
          <a:blipFill dpi="0" rotWithShape="1">
            <a:blip r:embed="rId3">
              <a:alphaModFix amt="80000"/>
              <a:extLst>
                <a:ext uri="{28A0092B-C50C-407E-A947-70E740481C1C}">
                  <a14:useLocalDpi xmlns:a14="http://schemas.microsoft.com/office/drawing/2010/main" val="0"/>
                </a:ext>
              </a:extLst>
            </a:blip>
            <a:srcRect/>
            <a:stretch>
              <a:fillRect/>
            </a:stretch>
          </a:blipFill>
        </p:spPr>
      </p:pic>
      <p:sp>
        <p:nvSpPr>
          <p:cNvPr id="21" name="Hexagon 20">
            <a:extLst>
              <a:ext uri="{FF2B5EF4-FFF2-40B4-BE49-F238E27FC236}">
                <a16:creationId xmlns:a16="http://schemas.microsoft.com/office/drawing/2014/main" id="{35FAA64B-9D7A-4109-97E0-B0BAA29C475F}"/>
              </a:ext>
              <a:ext uri="{C183D7F6-B498-43B3-948B-1728B52AA6E4}">
                <adec:decorative xmlns:adec="http://schemas.microsoft.com/office/drawing/2017/decorative" val="1"/>
              </a:ext>
            </a:extLst>
          </p:cNvPr>
          <p:cNvSpPr/>
          <p:nvPr/>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0A0E61B-8139-47E5-862B-C6D87AFF35A2}"/>
              </a:ext>
              <a:ext uri="{C183D7F6-B498-43B3-948B-1728B52AA6E4}">
                <adec:decorative xmlns:adec="http://schemas.microsoft.com/office/drawing/2017/decorative" val="1"/>
              </a:ext>
            </a:extLst>
          </p:cNvPr>
          <p:cNvSpPr/>
          <p:nvPr/>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B06F39E4-24A5-44F2-BD9A-7E8C8AF2773B}"/>
              </a:ext>
              <a:ext uri="{C183D7F6-B498-43B3-948B-1728B52AA6E4}">
                <adec:decorative xmlns:adec="http://schemas.microsoft.com/office/drawing/2017/decorative" val="1"/>
              </a:ext>
            </a:extLst>
          </p:cNvPr>
          <p:cNvSpPr/>
          <p:nvPr/>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exagon 1">
            <a:extLst>
              <a:ext uri="{FF2B5EF4-FFF2-40B4-BE49-F238E27FC236}">
                <a16:creationId xmlns:a16="http://schemas.microsoft.com/office/drawing/2014/main" id="{62F7433A-0BB9-4B38-A96F-AB1B77772B59}"/>
              </a:ext>
              <a:ext uri="{C183D7F6-B498-43B3-948B-1728B52AA6E4}">
                <adec:decorative xmlns:adec="http://schemas.microsoft.com/office/drawing/2017/decorative" val="1"/>
              </a:ext>
            </a:extLst>
          </p:cNvPr>
          <p:cNvSpPr/>
          <p:nvPr/>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a:extLst>
              <a:ext uri="{FF2B5EF4-FFF2-40B4-BE49-F238E27FC236}">
                <a16:creationId xmlns:a16="http://schemas.microsoft.com/office/drawing/2014/main" id="{134A0FC7-01B5-B180-8A98-5895AC1DAC7A}"/>
              </a:ext>
            </a:extLst>
          </p:cNvPr>
          <p:cNvSpPr>
            <a:spLocks noGrp="1"/>
          </p:cNvSpPr>
          <p:nvPr>
            <p:ph type="body" sz="quarter" idx="13"/>
          </p:nvPr>
        </p:nvSpPr>
        <p:spPr>
          <a:xfrm>
            <a:off x="1399822" y="1145743"/>
            <a:ext cx="9821333" cy="4735813"/>
          </a:xfrm>
        </p:spPr>
        <p:txBody>
          <a:bodyPr/>
          <a:lstStyle/>
          <a:p>
            <a:r>
              <a:rPr lang="en-US" sz="1600" b="1" dirty="0">
                <a:latin typeface="Corbel" panose="020B0503020204020204" pitchFamily="34" charset="0"/>
              </a:rPr>
              <a:t>Chris Uhlig – </a:t>
            </a:r>
            <a:r>
              <a:rPr lang="en-US" sz="1600" dirty="0">
                <a:latin typeface="Corbel" panose="020B0503020204020204" pitchFamily="34" charset="0"/>
                <a:hlinkClick r:id="rId4">
                  <a:extLst>
                    <a:ext uri="{A12FA001-AC4F-418D-AE19-62706E023703}">
                      <ahyp:hlinkClr xmlns:ahyp="http://schemas.microsoft.com/office/drawing/2018/hyperlinkcolor" val="tx"/>
                    </a:ext>
                  </a:extLst>
                </a:hlinkClick>
              </a:rPr>
              <a:t>Chris.Uhlig@disys.com</a:t>
            </a:r>
            <a:r>
              <a:rPr lang="en-US" sz="1600" dirty="0">
                <a:latin typeface="Corbel" panose="020B0503020204020204" pitchFamily="34" charset="0"/>
              </a:rPr>
              <a:t> </a:t>
            </a:r>
          </a:p>
          <a:p>
            <a:r>
              <a:rPr lang="en-US" sz="1600" b="1" dirty="0">
                <a:latin typeface="Corbel" panose="020B0503020204020204" pitchFamily="34" charset="0"/>
              </a:rPr>
              <a:t>Elizabeth Cole-Walker</a:t>
            </a:r>
            <a:r>
              <a:rPr lang="en-US" sz="1600" dirty="0">
                <a:latin typeface="Corbel" panose="020B0503020204020204" pitchFamily="34" charset="0"/>
              </a:rPr>
              <a:t> – </a:t>
            </a:r>
            <a:r>
              <a:rPr lang="en-US" sz="1600" dirty="0">
                <a:latin typeface="Corbel" panose="020B0503020204020204" pitchFamily="34" charset="0"/>
                <a:hlinkClick r:id="rId5">
                  <a:extLst>
                    <a:ext uri="{A12FA001-AC4F-418D-AE19-62706E023703}">
                      <ahyp:hlinkClr xmlns:ahyp="http://schemas.microsoft.com/office/drawing/2018/hyperlinkcolor" val="tx"/>
                    </a:ext>
                  </a:extLst>
                </a:hlinkClick>
              </a:rPr>
              <a:t>elizabeth.colewalker2@gmail.com</a:t>
            </a:r>
            <a:endParaRPr lang="en-US" sz="1600" dirty="0">
              <a:latin typeface="Corbel" panose="020B0503020204020204" pitchFamily="34" charset="0"/>
            </a:endParaRPr>
          </a:p>
          <a:p>
            <a:r>
              <a:rPr lang="en-US" sz="1600" b="1" dirty="0">
                <a:latin typeface="Corbel" panose="020B0503020204020204" pitchFamily="34" charset="0"/>
              </a:rPr>
              <a:t>Evan Strickland</a:t>
            </a:r>
            <a:r>
              <a:rPr kumimoji="0" lang="en-US" sz="1600" b="0" i="0" u="none" strike="noStrike" kern="1200" cap="none" spc="0" normalizeH="0" baseline="0" noProof="0" dirty="0">
                <a:ln>
                  <a:noFill/>
                </a:ln>
                <a:effectLst/>
                <a:uLnTx/>
                <a:uFillTx/>
                <a:latin typeface="Corbel" panose="020B0503020204020204" pitchFamily="34" charset="0"/>
                <a:ea typeface="+mn-ea"/>
                <a:cs typeface="+mn-cs"/>
              </a:rPr>
              <a:t> – </a:t>
            </a:r>
            <a:r>
              <a:rPr lang="en-US" sz="1600" dirty="0">
                <a:latin typeface="Corbel" panose="020B0503020204020204" pitchFamily="34" charset="0"/>
                <a:hlinkClick r:id="rId6">
                  <a:extLst>
                    <a:ext uri="{A12FA001-AC4F-418D-AE19-62706E023703}">
                      <ahyp:hlinkClr xmlns:ahyp="http://schemas.microsoft.com/office/drawing/2018/hyperlinkcolor" val="tx"/>
                    </a:ext>
                  </a:extLst>
                </a:hlinkClick>
              </a:rPr>
              <a:t>tacituacitum@gmail.com</a:t>
            </a:r>
            <a:r>
              <a:rPr lang="en-US" sz="1600" dirty="0">
                <a:latin typeface="Corbel" panose="020B0503020204020204" pitchFamily="34" charset="0"/>
              </a:rPr>
              <a:t> </a:t>
            </a:r>
          </a:p>
          <a:p>
            <a:r>
              <a:rPr lang="en-US" sz="1600" b="1" dirty="0">
                <a:latin typeface="Corbel" panose="020B0503020204020204" pitchFamily="34" charset="0"/>
              </a:rPr>
              <a:t>Jon Lee </a:t>
            </a:r>
            <a:r>
              <a:rPr kumimoji="0" lang="en-US" sz="1600" b="0" i="0" u="none" strike="noStrike" kern="1200" cap="none" spc="0" normalizeH="0" baseline="0" noProof="0" dirty="0">
                <a:ln>
                  <a:noFill/>
                </a:ln>
                <a:effectLst/>
                <a:uLnTx/>
                <a:uFillTx/>
                <a:latin typeface="Corbel" panose="020B0503020204020204" pitchFamily="34" charset="0"/>
                <a:ea typeface="+mn-ea"/>
                <a:cs typeface="+mn-cs"/>
              </a:rPr>
              <a:t> </a:t>
            </a:r>
            <a:r>
              <a:rPr kumimoji="0" lang="en-US" sz="1600" b="1" i="0" u="none" strike="noStrike" kern="1200" cap="none" spc="0" normalizeH="0" baseline="0" noProof="0" dirty="0">
                <a:ln>
                  <a:noFill/>
                </a:ln>
                <a:effectLst/>
                <a:uLnTx/>
                <a:uFillTx/>
                <a:latin typeface="Corbel" panose="020B0503020204020204" pitchFamily="34" charset="0"/>
                <a:ea typeface="+mn-ea"/>
                <a:cs typeface="+mn-cs"/>
              </a:rPr>
              <a:t>– </a:t>
            </a:r>
            <a:r>
              <a:rPr lang="en-US" sz="1600" b="1" dirty="0">
                <a:latin typeface="Corbel" panose="020B0503020204020204" pitchFamily="34" charset="0"/>
              </a:rPr>
              <a:t> </a:t>
            </a:r>
            <a:r>
              <a:rPr lang="en-US" sz="1600" dirty="0">
                <a:latin typeface="Corbel" panose="020B0503020204020204" pitchFamily="34" charset="0"/>
                <a:hlinkClick r:id="rId7">
                  <a:extLst>
                    <a:ext uri="{A12FA001-AC4F-418D-AE19-62706E023703}">
                      <ahyp:hlinkClr xmlns:ahyp="http://schemas.microsoft.com/office/drawing/2018/hyperlinkcolor" val="tx"/>
                    </a:ext>
                  </a:extLst>
                </a:hlinkClick>
              </a:rPr>
              <a:t>me@jonlee.us</a:t>
            </a:r>
            <a:endParaRPr lang="en-US" sz="1600" dirty="0">
              <a:latin typeface="Corbel" panose="020B0503020204020204" pitchFamily="34" charset="0"/>
            </a:endParaRPr>
          </a:p>
          <a:p>
            <a:r>
              <a:rPr lang="en-US" sz="1600" b="1" dirty="0">
                <a:latin typeface="Corbel" panose="020B0503020204020204" pitchFamily="34" charset="0"/>
              </a:rPr>
              <a:t>Tom Purdy </a:t>
            </a:r>
            <a:r>
              <a:rPr lang="en-US" sz="1600" dirty="0">
                <a:latin typeface="Corbel" panose="020B0503020204020204" pitchFamily="34" charset="0"/>
              </a:rPr>
              <a:t>– </a:t>
            </a:r>
            <a:r>
              <a:rPr lang="en-US" sz="1600" dirty="0">
                <a:latin typeface="Corbel" panose="020B0503020204020204" pitchFamily="34" charset="0"/>
                <a:hlinkClick r:id="rId8">
                  <a:extLst>
                    <a:ext uri="{A12FA001-AC4F-418D-AE19-62706E023703}">
                      <ahyp:hlinkClr xmlns:ahyp="http://schemas.microsoft.com/office/drawing/2018/hyperlinkcolor" val="tx"/>
                    </a:ext>
                  </a:extLst>
                </a:hlinkClick>
              </a:rPr>
              <a:t>tepurdy@att.net</a:t>
            </a:r>
            <a:endParaRPr lang="en-US" sz="1600" dirty="0">
              <a:latin typeface="Corbel" panose="020B0503020204020204" pitchFamily="34" charset="0"/>
            </a:endParaRPr>
          </a:p>
          <a:p>
            <a:endParaRPr lang="en-US" sz="1600" dirty="0">
              <a:latin typeface="Corbel" panose="020B0503020204020204" pitchFamily="34" charset="0"/>
            </a:endParaRPr>
          </a:p>
          <a:p>
            <a:pPr marL="0" indent="0" algn="ctr">
              <a:buFont typeface="Arial" panose="020B0604020202020204" pitchFamily="34" charset="0"/>
              <a:buNone/>
            </a:pPr>
            <a:r>
              <a:rPr lang="en-US" sz="2400" b="1" u="sng" dirty="0">
                <a:latin typeface="Corbel" panose="020B0503020204020204" pitchFamily="34" charset="0"/>
              </a:rPr>
              <a:t>ISSA Raleigh Chapter Career Service Resources </a:t>
            </a:r>
          </a:p>
          <a:p>
            <a:r>
              <a:rPr lang="en-US" sz="1600" b="1" dirty="0">
                <a:latin typeface="Corbel" panose="020B0503020204020204" pitchFamily="34" charset="0"/>
              </a:rPr>
              <a:t>Website</a:t>
            </a:r>
            <a:r>
              <a:rPr lang="en-US" sz="1600" dirty="0">
                <a:latin typeface="Corbel" panose="020B0503020204020204" pitchFamily="34" charset="0"/>
              </a:rPr>
              <a:t> </a:t>
            </a:r>
            <a:r>
              <a:rPr lang="en-US" sz="1600" b="1" dirty="0">
                <a:latin typeface="Corbel" panose="020B0503020204020204" pitchFamily="34" charset="0"/>
                <a:sym typeface="Wingdings" panose="05000000000000000000" pitchFamily="2" charset="2"/>
              </a:rPr>
              <a:t></a:t>
            </a:r>
            <a:r>
              <a:rPr lang="en-US" sz="1600" b="1" dirty="0">
                <a:latin typeface="Corbel" panose="020B0503020204020204" pitchFamily="34" charset="0"/>
              </a:rPr>
              <a:t> Membership Career Services </a:t>
            </a:r>
            <a:r>
              <a:rPr lang="en-US" sz="1600" b="1" dirty="0">
                <a:latin typeface="Corbel" panose="020B0503020204020204" pitchFamily="34" charset="0"/>
                <a:sym typeface="Wingdings" panose="05000000000000000000" pitchFamily="2" charset="2"/>
              </a:rPr>
              <a:t></a:t>
            </a:r>
            <a:r>
              <a:rPr lang="en-US" sz="1600" b="1" dirty="0">
                <a:latin typeface="Corbel" panose="020B0503020204020204" pitchFamily="34" charset="0"/>
              </a:rPr>
              <a:t> </a:t>
            </a:r>
            <a:r>
              <a:rPr lang="en-US" sz="1600" dirty="0">
                <a:latin typeface="Corbel" panose="020B0503020204020204" pitchFamily="34" charset="0"/>
                <a:hlinkClick r:id="rId9">
                  <a:extLst>
                    <a:ext uri="{A12FA001-AC4F-418D-AE19-62706E023703}">
                      <ahyp:hlinkClr xmlns:ahyp="http://schemas.microsoft.com/office/drawing/2018/hyperlinkcolor" val="tx"/>
                    </a:ext>
                  </a:extLst>
                </a:hlinkClick>
              </a:rPr>
              <a:t>https://raleigh.issa.org/career-services/</a:t>
            </a:r>
            <a:r>
              <a:rPr lang="en-US" sz="1600" dirty="0">
                <a:latin typeface="Corbel" panose="020B0503020204020204" pitchFamily="34" charset="0"/>
              </a:rPr>
              <a:t> </a:t>
            </a:r>
          </a:p>
          <a:p>
            <a:r>
              <a:rPr lang="en-US" sz="1600" b="1" dirty="0">
                <a:latin typeface="Corbel" panose="020B0503020204020204" pitchFamily="34" charset="0"/>
              </a:rPr>
              <a:t>LinkedIn</a:t>
            </a:r>
            <a:r>
              <a:rPr lang="en-US" sz="1600" dirty="0">
                <a:latin typeface="Corbel" panose="020B0503020204020204" pitchFamily="34" charset="0"/>
              </a:rPr>
              <a:t> </a:t>
            </a:r>
            <a:r>
              <a:rPr lang="en-US" sz="1600" dirty="0">
                <a:latin typeface="Corbel" panose="020B0503020204020204" pitchFamily="34" charset="0"/>
                <a:sym typeface="Wingdings" panose="05000000000000000000" pitchFamily="2" charset="2"/>
              </a:rPr>
              <a:t></a:t>
            </a:r>
            <a:r>
              <a:rPr lang="en-US" sz="1600" dirty="0">
                <a:latin typeface="Corbel" panose="020B0503020204020204" pitchFamily="34" charset="0"/>
              </a:rPr>
              <a:t> </a:t>
            </a:r>
            <a:r>
              <a:rPr lang="en-US" sz="1600" dirty="0">
                <a:latin typeface="Corbel" panose="020B0503020204020204" pitchFamily="34" charset="0"/>
                <a:hlinkClick r:id="rId10">
                  <a:extLst>
                    <a:ext uri="{A12FA001-AC4F-418D-AE19-62706E023703}">
                      <ahyp:hlinkClr xmlns:ahyp="http://schemas.microsoft.com/office/drawing/2018/hyperlinkcolor" val="tx"/>
                    </a:ext>
                  </a:extLst>
                </a:hlinkClick>
              </a:rPr>
              <a:t>https://www.linkedin.com/company/issa-raleigh-chapter</a:t>
            </a:r>
            <a:endParaRPr lang="en-US" sz="1600" dirty="0">
              <a:latin typeface="Corbel" panose="020B0503020204020204" pitchFamily="34" charset="0"/>
            </a:endParaRPr>
          </a:p>
          <a:p>
            <a:r>
              <a:rPr lang="en-US" sz="1600" b="1" dirty="0">
                <a:latin typeface="Corbel" panose="020B0503020204020204" pitchFamily="34" charset="0"/>
              </a:rPr>
              <a:t>Facebook</a:t>
            </a:r>
            <a:r>
              <a:rPr lang="en-US" sz="1600" dirty="0">
                <a:latin typeface="Corbel" panose="020B0503020204020204" pitchFamily="34" charset="0"/>
              </a:rPr>
              <a:t> </a:t>
            </a:r>
            <a:r>
              <a:rPr lang="en-US" sz="1600" dirty="0">
                <a:latin typeface="Corbel" panose="020B0503020204020204" pitchFamily="34" charset="0"/>
                <a:sym typeface="Wingdings" panose="05000000000000000000" pitchFamily="2" charset="2"/>
              </a:rPr>
              <a:t> </a:t>
            </a:r>
            <a:r>
              <a:rPr lang="en-US" sz="1600" dirty="0">
                <a:latin typeface="Corbel" panose="020B0503020204020204" pitchFamily="34" charset="0"/>
                <a:hlinkClick r:id="rId11">
                  <a:extLst>
                    <a:ext uri="{A12FA001-AC4F-418D-AE19-62706E023703}">
                      <ahyp:hlinkClr xmlns:ahyp="http://schemas.microsoft.com/office/drawing/2018/hyperlinkcolor" val="tx"/>
                    </a:ext>
                  </a:extLst>
                </a:hlinkClick>
              </a:rPr>
              <a:t>https://www.facebook.com/groups/raleighissa/</a:t>
            </a:r>
            <a:r>
              <a:rPr lang="en-US" sz="1600" dirty="0">
                <a:latin typeface="Corbel" panose="020B0503020204020204" pitchFamily="34" charset="0"/>
              </a:rPr>
              <a:t>  </a:t>
            </a:r>
          </a:p>
          <a:p>
            <a:r>
              <a:rPr lang="en-US" sz="1600" b="1" dirty="0">
                <a:latin typeface="Corbel" panose="020B0503020204020204" pitchFamily="34" charset="0"/>
              </a:rPr>
              <a:t>Twitter</a:t>
            </a:r>
            <a:r>
              <a:rPr lang="en-US" sz="1600" dirty="0">
                <a:latin typeface="Corbel" panose="020B0503020204020204" pitchFamily="34" charset="0"/>
              </a:rPr>
              <a:t> </a:t>
            </a:r>
            <a:r>
              <a:rPr lang="en-US" sz="1600" dirty="0">
                <a:latin typeface="Corbel" panose="020B0503020204020204" pitchFamily="34" charset="0"/>
                <a:sym typeface="Wingdings" panose="05000000000000000000" pitchFamily="2" charset="2"/>
              </a:rPr>
              <a:t> </a:t>
            </a:r>
            <a:r>
              <a:rPr lang="en-US" sz="1600" dirty="0">
                <a:latin typeface="Corbel" panose="020B0503020204020204" pitchFamily="34" charset="0"/>
                <a:hlinkClick r:id="rId12">
                  <a:extLst>
                    <a:ext uri="{A12FA001-AC4F-418D-AE19-62706E023703}">
                      <ahyp:hlinkClr xmlns:ahyp="http://schemas.microsoft.com/office/drawing/2018/hyperlinkcolor" val="tx"/>
                    </a:ext>
                  </a:extLst>
                </a:hlinkClick>
              </a:rPr>
              <a:t>https://twitter.com/RaleighISSA</a:t>
            </a:r>
            <a:endParaRPr lang="en-US" sz="1600" dirty="0">
              <a:latin typeface="Corbel" panose="020B0503020204020204" pitchFamily="34" charset="0"/>
            </a:endParaRPr>
          </a:p>
          <a:p>
            <a:endParaRPr lang="en-US" dirty="0"/>
          </a:p>
        </p:txBody>
      </p:sp>
      <p:sp>
        <p:nvSpPr>
          <p:cNvPr id="19" name="TextBox 18">
            <a:extLst>
              <a:ext uri="{FF2B5EF4-FFF2-40B4-BE49-F238E27FC236}">
                <a16:creationId xmlns:a16="http://schemas.microsoft.com/office/drawing/2014/main" id="{6FA18B36-114C-CB4E-51FF-AF2962B7ED1B}"/>
              </a:ext>
            </a:extLst>
          </p:cNvPr>
          <p:cNvSpPr txBox="1"/>
          <p:nvPr/>
        </p:nvSpPr>
        <p:spPr>
          <a:xfrm>
            <a:off x="874889" y="288190"/>
            <a:ext cx="6175022" cy="646331"/>
          </a:xfrm>
          <a:prstGeom prst="rect">
            <a:avLst/>
          </a:prstGeom>
          <a:noFill/>
        </p:spPr>
        <p:txBody>
          <a:bodyPr wrap="square">
            <a:spAutoFit/>
          </a:bodyPr>
          <a:lstStyle/>
          <a:p>
            <a:r>
              <a:rPr lang="en-US" sz="3600" dirty="0">
                <a:solidFill>
                  <a:schemeClr val="bg1"/>
                </a:solidFill>
              </a:rPr>
              <a:t>Raleigh ISSA Career Services </a:t>
            </a:r>
          </a:p>
        </p:txBody>
      </p:sp>
    </p:spTree>
    <p:extLst>
      <p:ext uri="{BB962C8B-B14F-4D97-AF65-F5344CB8AC3E}">
        <p14:creationId xmlns:p14="http://schemas.microsoft.com/office/powerpoint/2010/main" val="2215680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EF53E3-F88C-4203-A489-8C9D57513DF6}"/>
              </a:ext>
            </a:extLst>
          </p:cNvPr>
          <p:cNvSpPr>
            <a:spLocks noGrp="1"/>
          </p:cNvSpPr>
          <p:nvPr>
            <p:ph type="title"/>
          </p:nvPr>
        </p:nvSpPr>
        <p:spPr>
          <a:xfrm>
            <a:off x="660399" y="805213"/>
            <a:ext cx="4683957" cy="830997"/>
          </a:xfrm>
        </p:spPr>
        <p:txBody>
          <a:bodyPr/>
          <a:lstStyle/>
          <a:p>
            <a:r>
              <a:rPr lang="en-US" dirty="0"/>
              <a:t>BLS Market Data</a:t>
            </a:r>
          </a:p>
        </p:txBody>
      </p:sp>
      <p:sp>
        <p:nvSpPr>
          <p:cNvPr id="3" name="Text Placeholder 2">
            <a:extLst>
              <a:ext uri="{FF2B5EF4-FFF2-40B4-BE49-F238E27FC236}">
                <a16:creationId xmlns:a16="http://schemas.microsoft.com/office/drawing/2014/main" id="{BF5D833B-5FC3-7FB6-D14E-6732EE185906}"/>
              </a:ext>
            </a:extLst>
          </p:cNvPr>
          <p:cNvSpPr>
            <a:spLocks noGrp="1"/>
          </p:cNvSpPr>
          <p:nvPr>
            <p:ph type="body" sz="quarter" idx="12"/>
          </p:nvPr>
        </p:nvSpPr>
        <p:spPr>
          <a:xfrm>
            <a:off x="755429" y="1648618"/>
            <a:ext cx="4275138" cy="3560763"/>
          </a:xfrm>
        </p:spPr>
        <p:txBody>
          <a:bodyPr>
            <a:normAutofit fontScale="85000" lnSpcReduction="10000"/>
          </a:bodyPr>
          <a:lstStyle/>
          <a:p>
            <a:r>
              <a:rPr lang="en-US" dirty="0"/>
              <a:t>Number of job losses and persons who completed temporary jobs increased by 223,000 in February to 2.8 million. </a:t>
            </a:r>
          </a:p>
          <a:p>
            <a:r>
              <a:rPr lang="en-US" dirty="0"/>
              <a:t>In February, the information industry lost 25,000 jobs. Employment in the “information” sector decreased by 54,000 since November 2022.</a:t>
            </a:r>
          </a:p>
          <a:p>
            <a:r>
              <a:rPr lang="en-US" dirty="0"/>
              <a:t>Employment in “professional and business services” trended up in February (+45,000), with 12k accounted for by management, scientific and consulting services.</a:t>
            </a:r>
          </a:p>
          <a:p>
            <a:pPr lvl="1"/>
            <a:r>
              <a:rPr lang="en-US" dirty="0"/>
              <a:t>Employment in professional and business services had increased by an average of 35,000 per month over the prior 6 months.</a:t>
            </a:r>
          </a:p>
        </p:txBody>
      </p:sp>
      <p:pic>
        <p:nvPicPr>
          <p:cNvPr id="10" name="Picture 9" descr="Chart, line chart&#10;&#10;Description automatically generated">
            <a:extLst>
              <a:ext uri="{FF2B5EF4-FFF2-40B4-BE49-F238E27FC236}">
                <a16:creationId xmlns:a16="http://schemas.microsoft.com/office/drawing/2014/main" id="{D322DEF6-9E58-2E5B-22DC-E89A57DEBFE2}"/>
              </a:ext>
            </a:extLst>
          </p:cNvPr>
          <p:cNvPicPr>
            <a:picLocks noChangeAspect="1"/>
          </p:cNvPicPr>
          <p:nvPr/>
        </p:nvPicPr>
        <p:blipFill>
          <a:blip r:embed="rId3"/>
          <a:stretch>
            <a:fillRect/>
          </a:stretch>
        </p:blipFill>
        <p:spPr>
          <a:xfrm>
            <a:off x="5702300" y="1220711"/>
            <a:ext cx="5829300" cy="4996542"/>
          </a:xfrm>
          <a:prstGeom prst="rect">
            <a:avLst/>
          </a:prstGeom>
        </p:spPr>
      </p:pic>
    </p:spTree>
    <p:extLst>
      <p:ext uri="{BB962C8B-B14F-4D97-AF65-F5344CB8AC3E}">
        <p14:creationId xmlns:p14="http://schemas.microsoft.com/office/powerpoint/2010/main" val="3696770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EEDAF89-0ECD-416A-93E5-A300FF0B9702}"/>
              </a:ext>
            </a:extLst>
          </p:cNvPr>
          <p:cNvSpPr>
            <a:spLocks noGrp="1"/>
          </p:cNvSpPr>
          <p:nvPr>
            <p:ph type="title"/>
          </p:nvPr>
        </p:nvSpPr>
        <p:spPr>
          <a:xfrm>
            <a:off x="838200" y="878191"/>
            <a:ext cx="10515600" cy="700115"/>
          </a:xfrm>
        </p:spPr>
        <p:txBody>
          <a:bodyPr>
            <a:normAutofit fontScale="90000"/>
          </a:bodyPr>
          <a:lstStyle/>
          <a:p>
            <a:r>
              <a:rPr lang="en-US" dirty="0"/>
              <a:t>Some More Charts</a:t>
            </a:r>
          </a:p>
        </p:txBody>
      </p:sp>
      <p:pic>
        <p:nvPicPr>
          <p:cNvPr id="5" name="Picture 4">
            <a:extLst>
              <a:ext uri="{FF2B5EF4-FFF2-40B4-BE49-F238E27FC236}">
                <a16:creationId xmlns:a16="http://schemas.microsoft.com/office/drawing/2014/main" id="{1B23F4B5-672F-D2DA-E6CA-302AF8BA7B07}"/>
              </a:ext>
            </a:extLst>
          </p:cNvPr>
          <p:cNvPicPr>
            <a:picLocks noChangeAspect="1"/>
          </p:cNvPicPr>
          <p:nvPr/>
        </p:nvPicPr>
        <p:blipFill>
          <a:blip r:embed="rId3"/>
          <a:stretch>
            <a:fillRect/>
          </a:stretch>
        </p:blipFill>
        <p:spPr>
          <a:xfrm>
            <a:off x="178904" y="2398138"/>
            <a:ext cx="5917096" cy="2798626"/>
          </a:xfrm>
          <a:prstGeom prst="rect">
            <a:avLst/>
          </a:prstGeom>
        </p:spPr>
      </p:pic>
      <p:pic>
        <p:nvPicPr>
          <p:cNvPr id="7" name="Picture 6">
            <a:extLst>
              <a:ext uri="{FF2B5EF4-FFF2-40B4-BE49-F238E27FC236}">
                <a16:creationId xmlns:a16="http://schemas.microsoft.com/office/drawing/2014/main" id="{8E908183-BBDF-5D10-091D-C83B6C8505C8}"/>
              </a:ext>
            </a:extLst>
          </p:cNvPr>
          <p:cNvPicPr>
            <a:picLocks noChangeAspect="1"/>
          </p:cNvPicPr>
          <p:nvPr/>
        </p:nvPicPr>
        <p:blipFill>
          <a:blip r:embed="rId4"/>
          <a:stretch>
            <a:fillRect/>
          </a:stretch>
        </p:blipFill>
        <p:spPr>
          <a:xfrm>
            <a:off x="6238048" y="2447890"/>
            <a:ext cx="5775048" cy="2699122"/>
          </a:xfrm>
          <a:prstGeom prst="rect">
            <a:avLst/>
          </a:prstGeom>
        </p:spPr>
      </p:pic>
    </p:spTree>
    <p:extLst>
      <p:ext uri="{BB962C8B-B14F-4D97-AF65-F5344CB8AC3E}">
        <p14:creationId xmlns:p14="http://schemas.microsoft.com/office/powerpoint/2010/main" val="2580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B10768-35C4-14D3-A9F6-04EFED93AF80}"/>
              </a:ext>
            </a:extLst>
          </p:cNvPr>
          <p:cNvSpPr>
            <a:spLocks noGrp="1"/>
          </p:cNvSpPr>
          <p:nvPr>
            <p:ph sz="quarter" idx="10"/>
          </p:nvPr>
        </p:nvSpPr>
        <p:spPr/>
        <p:txBody>
          <a:bodyPr/>
          <a:lstStyle/>
          <a:p>
            <a:r>
              <a:rPr lang="en-US" dirty="0"/>
              <a:t>The Bureau of Labor Statistics tracks the number of job openings, hires, layoffs, quits, and other separations of employment. This is called the “JOLTS” (Job Opening and Labor Turnover Summary).</a:t>
            </a:r>
          </a:p>
          <a:p>
            <a:pPr lvl="1"/>
            <a:r>
              <a:rPr lang="en-US" dirty="0"/>
              <a:t>This data is a lagging indicator (most recent data is from January of 2023).</a:t>
            </a:r>
          </a:p>
          <a:p>
            <a:endParaRPr lang="en-US" dirty="0"/>
          </a:p>
          <a:p>
            <a:r>
              <a:rPr lang="en-US" dirty="0"/>
              <a:t>Layoffs and discharges were concentrated most heavily in business and professional services (190k+ layoffs). </a:t>
            </a:r>
          </a:p>
          <a:p>
            <a:endParaRPr lang="en-US" dirty="0"/>
          </a:p>
          <a:p>
            <a:r>
              <a:rPr lang="en-US" dirty="0"/>
              <a:t>Quits decreased by 207,000 in January. </a:t>
            </a:r>
          </a:p>
        </p:txBody>
      </p:sp>
      <p:sp>
        <p:nvSpPr>
          <p:cNvPr id="3" name="Title 2">
            <a:extLst>
              <a:ext uri="{FF2B5EF4-FFF2-40B4-BE49-F238E27FC236}">
                <a16:creationId xmlns:a16="http://schemas.microsoft.com/office/drawing/2014/main" id="{01BDA1CB-12DE-7626-CED3-B200D7BA8CBA}"/>
              </a:ext>
            </a:extLst>
          </p:cNvPr>
          <p:cNvSpPr>
            <a:spLocks noGrp="1"/>
          </p:cNvSpPr>
          <p:nvPr>
            <p:ph type="title"/>
          </p:nvPr>
        </p:nvSpPr>
        <p:spPr>
          <a:xfrm>
            <a:off x="838200" y="703808"/>
            <a:ext cx="10515600" cy="700115"/>
          </a:xfrm>
        </p:spPr>
        <p:txBody>
          <a:bodyPr>
            <a:normAutofit fontScale="90000"/>
          </a:bodyPr>
          <a:lstStyle/>
          <a:p>
            <a:r>
              <a:rPr lang="en-US" dirty="0"/>
              <a:t>JOLTS</a:t>
            </a:r>
          </a:p>
        </p:txBody>
      </p:sp>
    </p:spTree>
    <p:extLst>
      <p:ext uri="{BB962C8B-B14F-4D97-AF65-F5344CB8AC3E}">
        <p14:creationId xmlns:p14="http://schemas.microsoft.com/office/powerpoint/2010/main" val="251853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D08DB-4890-BEE0-608F-7F8156E53928}"/>
              </a:ext>
            </a:extLst>
          </p:cNvPr>
          <p:cNvSpPr>
            <a:spLocks noGrp="1"/>
          </p:cNvSpPr>
          <p:nvPr>
            <p:ph type="title"/>
          </p:nvPr>
        </p:nvSpPr>
        <p:spPr/>
        <p:txBody>
          <a:bodyPr>
            <a:normAutofit fontScale="90000"/>
          </a:bodyPr>
          <a:lstStyle/>
          <a:p>
            <a:r>
              <a:rPr lang="en-US" dirty="0"/>
              <a:t>National Unemployment vs. North Carolina</a:t>
            </a:r>
          </a:p>
        </p:txBody>
      </p:sp>
      <p:pic>
        <p:nvPicPr>
          <p:cNvPr id="5" name="Picture 4">
            <a:extLst>
              <a:ext uri="{FF2B5EF4-FFF2-40B4-BE49-F238E27FC236}">
                <a16:creationId xmlns:a16="http://schemas.microsoft.com/office/drawing/2014/main" id="{1C1AA595-4C3D-F26C-4BEE-85C1FB6F9623}"/>
              </a:ext>
            </a:extLst>
          </p:cNvPr>
          <p:cNvPicPr>
            <a:picLocks noChangeAspect="1"/>
          </p:cNvPicPr>
          <p:nvPr/>
        </p:nvPicPr>
        <p:blipFill>
          <a:blip r:embed="rId3"/>
          <a:stretch>
            <a:fillRect/>
          </a:stretch>
        </p:blipFill>
        <p:spPr>
          <a:xfrm>
            <a:off x="3770156" y="1584325"/>
            <a:ext cx="7820025" cy="4638675"/>
          </a:xfrm>
          <a:prstGeom prst="rect">
            <a:avLst/>
          </a:prstGeom>
        </p:spPr>
      </p:pic>
      <p:sp>
        <p:nvSpPr>
          <p:cNvPr id="6" name="TextBox 5">
            <a:extLst>
              <a:ext uri="{FF2B5EF4-FFF2-40B4-BE49-F238E27FC236}">
                <a16:creationId xmlns:a16="http://schemas.microsoft.com/office/drawing/2014/main" id="{443726F1-E13C-85D1-FB92-A0982BD37AF2}"/>
              </a:ext>
            </a:extLst>
          </p:cNvPr>
          <p:cNvSpPr txBox="1"/>
          <p:nvPr/>
        </p:nvSpPr>
        <p:spPr>
          <a:xfrm>
            <a:off x="760812" y="2551837"/>
            <a:ext cx="2490652" cy="2031325"/>
          </a:xfrm>
          <a:prstGeom prst="rect">
            <a:avLst/>
          </a:prstGeom>
          <a:noFill/>
        </p:spPr>
        <p:txBody>
          <a:bodyPr wrap="square" rtlCol="0">
            <a:spAutoFit/>
          </a:bodyPr>
          <a:lstStyle/>
          <a:p>
            <a:r>
              <a:rPr lang="en-US" dirty="0"/>
              <a:t>January 2023 Unemployment Rate for North Carolina: 3.8% </a:t>
            </a:r>
          </a:p>
          <a:p>
            <a:endParaRPr lang="en-US" dirty="0"/>
          </a:p>
          <a:p>
            <a:r>
              <a:rPr lang="en-US" i="1" dirty="0"/>
              <a:t>This represents a .2% increase over the past 12 months.</a:t>
            </a:r>
          </a:p>
        </p:txBody>
      </p:sp>
    </p:spTree>
    <p:extLst>
      <p:ext uri="{BB962C8B-B14F-4D97-AF65-F5344CB8AC3E}">
        <p14:creationId xmlns:p14="http://schemas.microsoft.com/office/powerpoint/2010/main" val="161154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44725E-EBC8-950E-423B-320396ECEBC6}"/>
              </a:ext>
            </a:extLst>
          </p:cNvPr>
          <p:cNvPicPr>
            <a:picLocks noChangeAspect="1"/>
          </p:cNvPicPr>
          <p:nvPr/>
        </p:nvPicPr>
        <p:blipFill>
          <a:blip r:embed="rId3"/>
          <a:stretch>
            <a:fillRect/>
          </a:stretch>
        </p:blipFill>
        <p:spPr>
          <a:xfrm>
            <a:off x="66238" y="674551"/>
            <a:ext cx="12192000" cy="4242195"/>
          </a:xfrm>
          <a:prstGeom prst="rect">
            <a:avLst/>
          </a:prstGeom>
        </p:spPr>
      </p:pic>
      <p:sp>
        <p:nvSpPr>
          <p:cNvPr id="8" name="TextBox 7">
            <a:extLst>
              <a:ext uri="{FF2B5EF4-FFF2-40B4-BE49-F238E27FC236}">
                <a16:creationId xmlns:a16="http://schemas.microsoft.com/office/drawing/2014/main" id="{1C718F32-C9EF-4CF0-3243-DC44A1F16D07}"/>
              </a:ext>
            </a:extLst>
          </p:cNvPr>
          <p:cNvSpPr txBox="1"/>
          <p:nvPr/>
        </p:nvSpPr>
        <p:spPr>
          <a:xfrm>
            <a:off x="1801906" y="5290201"/>
            <a:ext cx="7691410" cy="1477328"/>
          </a:xfrm>
          <a:prstGeom prst="rect">
            <a:avLst/>
          </a:prstGeom>
          <a:noFill/>
        </p:spPr>
        <p:txBody>
          <a:bodyPr wrap="square" rtlCol="0">
            <a:spAutoFit/>
          </a:bodyPr>
          <a:lstStyle/>
          <a:p>
            <a:pPr algn="l"/>
            <a:r>
              <a:rPr lang="en-US" b="1" i="0" dirty="0">
                <a:solidFill>
                  <a:srgbClr val="333333"/>
                </a:solidFill>
                <a:effectLst/>
                <a:latin typeface="Tahoma" panose="020B0604030504040204" pitchFamily="34" charset="0"/>
              </a:rPr>
              <a:t>Employment of information security analysts is projected to grow 35 percent from 2021 to 2031, much faster than the average for all occupations.</a:t>
            </a:r>
          </a:p>
          <a:p>
            <a:br>
              <a:rPr lang="en-US" dirty="0"/>
            </a:br>
            <a:endParaRPr lang="en-US" dirty="0"/>
          </a:p>
        </p:txBody>
      </p:sp>
      <p:sp>
        <p:nvSpPr>
          <p:cNvPr id="9" name="Rectangle 8">
            <a:extLst>
              <a:ext uri="{FF2B5EF4-FFF2-40B4-BE49-F238E27FC236}">
                <a16:creationId xmlns:a16="http://schemas.microsoft.com/office/drawing/2014/main" id="{76394104-BD50-6769-0DBD-3C8331892FE5}"/>
              </a:ext>
            </a:extLst>
          </p:cNvPr>
          <p:cNvSpPr/>
          <p:nvPr/>
        </p:nvSpPr>
        <p:spPr>
          <a:xfrm>
            <a:off x="1262743" y="4406537"/>
            <a:ext cx="8926286" cy="510209"/>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770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Escalators">
            <a:extLst>
              <a:ext uri="{FF2B5EF4-FFF2-40B4-BE49-F238E27FC236}">
                <a16:creationId xmlns:a16="http://schemas.microsoft.com/office/drawing/2014/main" id="{067ABCFB-135D-465A-8D06-3042F9E75BB6}"/>
              </a:ext>
            </a:extLst>
          </p:cNvPr>
          <p:cNvPicPr>
            <a:picLocks noGrp="1" noChangeAspect="1"/>
          </p:cNvPicPr>
          <p:nvPr>
            <p:ph type="pic" sz="quarter" idx="10"/>
          </p:nvPr>
        </p:nvPicPr>
        <p:blipFill rotWithShape="1">
          <a:blip r:embed="rId2">
            <a:alphaModFix amt="60000"/>
          </a:blip>
          <a:srcRect t="6729" r="33992" b="40721"/>
          <a:stretch/>
        </p:blipFill>
        <p:spPr>
          <a:xfrm>
            <a:off x="0" y="0"/>
            <a:ext cx="12192001" cy="6858000"/>
          </a:xfrm>
        </p:spPr>
      </p:pic>
      <p:sp>
        <p:nvSpPr>
          <p:cNvPr id="3" name="Rectangle 2">
            <a:extLst>
              <a:ext uri="{FF2B5EF4-FFF2-40B4-BE49-F238E27FC236}">
                <a16:creationId xmlns:a16="http://schemas.microsoft.com/office/drawing/2014/main" id="{47310966-9752-4035-9DD5-FFBC93FC094D}"/>
              </a:ext>
              <a:ext uri="{C183D7F6-B498-43B3-948B-1728B52AA6E4}">
                <adec:decorative xmlns:adec="http://schemas.microsoft.com/office/drawing/2017/decorative" val="1"/>
              </a:ext>
            </a:extLst>
          </p:cNvPr>
          <p:cNvSpPr/>
          <p:nvPr/>
        </p:nvSpPr>
        <p:spPr>
          <a:xfrm>
            <a:off x="3718560" y="1181123"/>
            <a:ext cx="4754880" cy="4495754"/>
          </a:xfrm>
          <a:prstGeom prst="rect">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3D9E7E43-0082-4819-947F-94AD5664FC83}"/>
              </a:ext>
            </a:extLst>
          </p:cNvPr>
          <p:cNvSpPr>
            <a:spLocks noGrp="1"/>
          </p:cNvSpPr>
          <p:nvPr>
            <p:ph type="title"/>
          </p:nvPr>
        </p:nvSpPr>
        <p:spPr/>
        <p:txBody>
          <a:bodyPr/>
          <a:lstStyle/>
          <a:p>
            <a:pPr rtl="0" eaLnBrk="1" latinLnBrk="0" hangingPunct="1"/>
            <a:r>
              <a:rPr lang="en-US" sz="4800" kern="1200" dirty="0">
                <a:effectLst/>
                <a:latin typeface="Calibri Light" panose="020F0302020204030204" pitchFamily="34" charset="0"/>
                <a:ea typeface="+mn-ea"/>
                <a:cs typeface="+mn-cs"/>
              </a:rPr>
              <a:t>Remote Work Trends</a:t>
            </a:r>
            <a:endParaRPr lang="en-US" dirty="0"/>
          </a:p>
        </p:txBody>
      </p:sp>
      <p:sp>
        <p:nvSpPr>
          <p:cNvPr id="6" name="Rectangle 5">
            <a:extLst>
              <a:ext uri="{FF2B5EF4-FFF2-40B4-BE49-F238E27FC236}">
                <a16:creationId xmlns:a16="http://schemas.microsoft.com/office/drawing/2014/main" id="{BFF64F07-1F8D-4F69-87E4-03E837E975EE}"/>
              </a:ext>
              <a:ext uri="{C183D7F6-B498-43B3-948B-1728B52AA6E4}">
                <adec:decorative xmlns:adec="http://schemas.microsoft.com/office/drawing/2017/decorative" val="1"/>
              </a:ext>
            </a:extLst>
          </p:cNvPr>
          <p:cNvSpPr/>
          <p:nvPr/>
        </p:nvSpPr>
        <p:spPr>
          <a:xfrm>
            <a:off x="2918168" y="1181123"/>
            <a:ext cx="459924" cy="4599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D0393EC-C7F4-46AA-8768-FF7CD4DE0552}"/>
              </a:ext>
              <a:ext uri="{C183D7F6-B498-43B3-948B-1728B52AA6E4}">
                <adec:decorative xmlns:adec="http://schemas.microsoft.com/office/drawing/2017/decorative" val="1"/>
              </a:ext>
            </a:extLst>
          </p:cNvPr>
          <p:cNvSpPr/>
          <p:nvPr/>
        </p:nvSpPr>
        <p:spPr>
          <a:xfrm>
            <a:off x="8531920" y="5840880"/>
            <a:ext cx="284372" cy="284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6B6DDC29-DFE2-4F0C-9C81-DDBC9CD8D269}"/>
              </a:ext>
            </a:extLst>
          </p:cNvPr>
          <p:cNvSpPr>
            <a:spLocks noGrp="1"/>
          </p:cNvSpPr>
          <p:nvPr>
            <p:ph type="body" sz="quarter" idx="11"/>
          </p:nvPr>
        </p:nvSpPr>
        <p:spPr/>
        <p:txBody>
          <a:bodyPr/>
          <a:lstStyle/>
          <a:p>
            <a:r>
              <a:rPr lang="en-US" dirty="0"/>
              <a:t>Let’s dive in</a:t>
            </a:r>
          </a:p>
        </p:txBody>
      </p:sp>
    </p:spTree>
    <p:extLst>
      <p:ext uri="{BB962C8B-B14F-4D97-AF65-F5344CB8AC3E}">
        <p14:creationId xmlns:p14="http://schemas.microsoft.com/office/powerpoint/2010/main" val="1110251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Reflection of city at dusk on mirrored building">
            <a:extLst>
              <a:ext uri="{FF2B5EF4-FFF2-40B4-BE49-F238E27FC236}">
                <a16:creationId xmlns:a16="http://schemas.microsoft.com/office/drawing/2014/main" id="{80F641B8-D4CB-4B34-AF57-A526981DEDAF}"/>
              </a:ext>
            </a:extLst>
          </p:cNvPr>
          <p:cNvPicPr>
            <a:picLocks noGrp="1" noChangeAspect="1"/>
          </p:cNvPicPr>
          <p:nvPr>
            <p:ph type="pic" sz="quarter" idx="10"/>
          </p:nvPr>
        </p:nvPicPr>
        <p:blipFill>
          <a:blip r:embed="rId2">
            <a:alphaModFix amt="80000"/>
          </a:blip>
          <a:srcRect t="6692" b="6692"/>
          <a:stretch/>
        </p:blipFill>
        <p:spPr>
          <a:xfrm>
            <a:off x="-5606" y="0"/>
            <a:ext cx="12192000" cy="6858000"/>
          </a:xfrm>
        </p:spPr>
      </p:pic>
      <p:sp>
        <p:nvSpPr>
          <p:cNvPr id="7" name="Oval 6">
            <a:extLst>
              <a:ext uri="{FF2B5EF4-FFF2-40B4-BE49-F238E27FC236}">
                <a16:creationId xmlns:a16="http://schemas.microsoft.com/office/drawing/2014/main" id="{48461F53-81E4-4F48-8B4D-56B6013B1088}"/>
              </a:ext>
              <a:ext uri="{C183D7F6-B498-43B3-948B-1728B52AA6E4}">
                <adec:decorative xmlns:adec="http://schemas.microsoft.com/office/drawing/2017/decorative" val="1"/>
              </a:ext>
            </a:extLst>
          </p:cNvPr>
          <p:cNvSpPr/>
          <p:nvPr/>
        </p:nvSpPr>
        <p:spPr>
          <a:xfrm>
            <a:off x="3347194" y="72336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C0CA4A65-0235-4CB2-B09E-4E2D8F223034}"/>
              </a:ext>
            </a:extLst>
          </p:cNvPr>
          <p:cNvSpPr>
            <a:spLocks noGrp="1"/>
          </p:cNvSpPr>
          <p:nvPr>
            <p:ph type="title"/>
          </p:nvPr>
        </p:nvSpPr>
        <p:spPr/>
        <p:txBody>
          <a:bodyPr>
            <a:normAutofit fontScale="90000"/>
          </a:bodyPr>
          <a:lstStyle/>
          <a:p>
            <a:pPr rtl="0" eaLnBrk="1" latinLnBrk="0" hangingPunct="1"/>
            <a:r>
              <a:rPr lang="en-US" b="0" i="0" dirty="0">
                <a:effectLst/>
                <a:latin typeface="YahooSans VF"/>
              </a:rPr>
              <a:t>“Before the pandemic about 75% of our people were in the office on any given day of the week. Today it’s about 65%, so we’re kind of operating close to the way we were”</a:t>
            </a:r>
            <a:endParaRPr lang="en-US" dirty="0"/>
          </a:p>
        </p:txBody>
      </p:sp>
      <p:sp>
        <p:nvSpPr>
          <p:cNvPr id="2" name="Oval 1">
            <a:extLst>
              <a:ext uri="{FF2B5EF4-FFF2-40B4-BE49-F238E27FC236}">
                <a16:creationId xmlns:a16="http://schemas.microsoft.com/office/drawing/2014/main" id="{733AD71F-DA66-44DD-B812-447839E534FB}"/>
              </a:ext>
              <a:ext uri="{C183D7F6-B498-43B3-948B-1728B52AA6E4}">
                <adec:decorative xmlns:adec="http://schemas.microsoft.com/office/drawing/2017/decorative" val="1"/>
              </a:ext>
            </a:extLst>
          </p:cNvPr>
          <p:cNvSpPr/>
          <p:nvPr/>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7CF27D1-2BD8-40D7-A92B-834F8A4F76F0}"/>
              </a:ext>
              <a:ext uri="{C183D7F6-B498-43B3-948B-1728B52AA6E4}">
                <adec:decorative xmlns:adec="http://schemas.microsoft.com/office/drawing/2017/decorative" val="1"/>
              </a:ext>
            </a:extLst>
          </p:cNvPr>
          <p:cNvSpPr/>
          <p:nvPr/>
        </p:nvSpPr>
        <p:spPr>
          <a:xfrm>
            <a:off x="2918506"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290F2B13-F976-4C2D-883C-E495CDF04ACA}"/>
              </a:ext>
              <a:ext uri="{C183D7F6-B498-43B3-948B-1728B52AA6E4}">
                <adec:decorative xmlns:adec="http://schemas.microsoft.com/office/drawing/2017/decorative" val="1"/>
              </a:ext>
            </a:extLst>
          </p:cNvPr>
          <p:cNvSpPr/>
          <p:nvPr/>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7DE5458-0766-49A5-8982-EF9557A6BB94}"/>
              </a:ext>
            </a:extLst>
          </p:cNvPr>
          <p:cNvSpPr>
            <a:spLocks noGrp="1"/>
          </p:cNvSpPr>
          <p:nvPr>
            <p:ph type="body" sz="quarter" idx="11"/>
          </p:nvPr>
        </p:nvSpPr>
        <p:spPr>
          <a:xfrm>
            <a:off x="4263859" y="4776682"/>
            <a:ext cx="4007182" cy="490538"/>
          </a:xfrm>
        </p:spPr>
        <p:txBody>
          <a:bodyPr/>
          <a:lstStyle/>
          <a:p>
            <a:r>
              <a:rPr lang="en-US" dirty="0"/>
              <a:t>David Solomon, Goldman Sachs CEO </a:t>
            </a:r>
          </a:p>
        </p:txBody>
      </p:sp>
    </p:spTree>
    <p:extLst>
      <p:ext uri="{BB962C8B-B14F-4D97-AF65-F5344CB8AC3E}">
        <p14:creationId xmlns:p14="http://schemas.microsoft.com/office/powerpoint/2010/main" val="3030565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Reflection of city at dusk on mirrored building">
            <a:extLst>
              <a:ext uri="{FF2B5EF4-FFF2-40B4-BE49-F238E27FC236}">
                <a16:creationId xmlns:a16="http://schemas.microsoft.com/office/drawing/2014/main" id="{80F641B8-D4CB-4B34-AF57-A526981DEDAF}"/>
              </a:ext>
            </a:extLst>
          </p:cNvPr>
          <p:cNvPicPr>
            <a:picLocks noGrp="1" noChangeAspect="1"/>
          </p:cNvPicPr>
          <p:nvPr>
            <p:ph type="pic" sz="quarter" idx="10"/>
          </p:nvPr>
        </p:nvPicPr>
        <p:blipFill>
          <a:blip r:embed="rId2">
            <a:alphaModFix amt="80000"/>
          </a:blip>
          <a:srcRect t="6692" b="6692"/>
          <a:stretch/>
        </p:blipFill>
        <p:spPr>
          <a:xfrm>
            <a:off x="-5606" y="0"/>
            <a:ext cx="12192000" cy="6858000"/>
          </a:xfrm>
        </p:spPr>
      </p:pic>
      <p:sp>
        <p:nvSpPr>
          <p:cNvPr id="7" name="Oval 6">
            <a:extLst>
              <a:ext uri="{FF2B5EF4-FFF2-40B4-BE49-F238E27FC236}">
                <a16:creationId xmlns:a16="http://schemas.microsoft.com/office/drawing/2014/main" id="{48461F53-81E4-4F48-8B4D-56B6013B1088}"/>
              </a:ext>
              <a:ext uri="{C183D7F6-B498-43B3-948B-1728B52AA6E4}">
                <adec:decorative xmlns:adec="http://schemas.microsoft.com/office/drawing/2017/decorative" val="1"/>
              </a:ext>
            </a:extLst>
          </p:cNvPr>
          <p:cNvSpPr/>
          <p:nvPr/>
        </p:nvSpPr>
        <p:spPr>
          <a:xfrm>
            <a:off x="3347194" y="72336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C0CA4A65-0235-4CB2-B09E-4E2D8F223034}"/>
              </a:ext>
            </a:extLst>
          </p:cNvPr>
          <p:cNvSpPr>
            <a:spLocks noGrp="1"/>
          </p:cNvSpPr>
          <p:nvPr>
            <p:ph type="title"/>
          </p:nvPr>
        </p:nvSpPr>
        <p:spPr>
          <a:xfrm>
            <a:off x="3947464" y="1823750"/>
            <a:ext cx="4007183" cy="2374194"/>
          </a:xfrm>
        </p:spPr>
        <p:txBody>
          <a:bodyPr/>
          <a:lstStyle/>
          <a:p>
            <a:pPr rtl="0" eaLnBrk="1" latinLnBrk="0" hangingPunct="1"/>
            <a:r>
              <a:rPr lang="en-US" b="0" i="0" dirty="0">
                <a:effectLst/>
                <a:latin typeface="Montserrat"/>
              </a:rPr>
              <a:t>“We anticipate never going back to five days a week in the office”</a:t>
            </a:r>
            <a:endParaRPr lang="en-US" dirty="0"/>
          </a:p>
        </p:txBody>
      </p:sp>
      <p:sp>
        <p:nvSpPr>
          <p:cNvPr id="2" name="Oval 1">
            <a:extLst>
              <a:ext uri="{FF2B5EF4-FFF2-40B4-BE49-F238E27FC236}">
                <a16:creationId xmlns:a16="http://schemas.microsoft.com/office/drawing/2014/main" id="{733AD71F-DA66-44DD-B812-447839E534FB}"/>
              </a:ext>
              <a:ext uri="{C183D7F6-B498-43B3-948B-1728B52AA6E4}">
                <adec:decorative xmlns:adec="http://schemas.microsoft.com/office/drawing/2017/decorative" val="1"/>
              </a:ext>
            </a:extLst>
          </p:cNvPr>
          <p:cNvSpPr/>
          <p:nvPr/>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7CF27D1-2BD8-40D7-A92B-834F8A4F76F0}"/>
              </a:ext>
              <a:ext uri="{C183D7F6-B498-43B3-948B-1728B52AA6E4}">
                <adec:decorative xmlns:adec="http://schemas.microsoft.com/office/drawing/2017/decorative" val="1"/>
              </a:ext>
            </a:extLst>
          </p:cNvPr>
          <p:cNvSpPr/>
          <p:nvPr/>
        </p:nvSpPr>
        <p:spPr>
          <a:xfrm>
            <a:off x="2918506"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290F2B13-F976-4C2D-883C-E495CDF04ACA}"/>
              </a:ext>
              <a:ext uri="{C183D7F6-B498-43B3-948B-1728B52AA6E4}">
                <adec:decorative xmlns:adec="http://schemas.microsoft.com/office/drawing/2017/decorative" val="1"/>
              </a:ext>
            </a:extLst>
          </p:cNvPr>
          <p:cNvSpPr/>
          <p:nvPr/>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7DE5458-0766-49A5-8982-EF9557A6BB94}"/>
              </a:ext>
            </a:extLst>
          </p:cNvPr>
          <p:cNvSpPr>
            <a:spLocks noGrp="1"/>
          </p:cNvSpPr>
          <p:nvPr>
            <p:ph type="body" sz="quarter" idx="11"/>
          </p:nvPr>
        </p:nvSpPr>
        <p:spPr>
          <a:xfrm>
            <a:off x="4130978" y="4610264"/>
            <a:ext cx="4007182" cy="490538"/>
          </a:xfrm>
        </p:spPr>
        <p:txBody>
          <a:bodyPr/>
          <a:lstStyle/>
          <a:p>
            <a:r>
              <a:rPr lang="en-US" dirty="0"/>
              <a:t>Alan Jope, Unilever CEO</a:t>
            </a:r>
          </a:p>
        </p:txBody>
      </p:sp>
    </p:spTree>
    <p:extLst>
      <p:ext uri="{BB962C8B-B14F-4D97-AF65-F5344CB8AC3E}">
        <p14:creationId xmlns:p14="http://schemas.microsoft.com/office/powerpoint/2010/main" val="2466260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1218</Words>
  <Application>Microsoft Office PowerPoint</Application>
  <PresentationFormat>Widescreen</PresentationFormat>
  <Paragraphs>100</Paragraphs>
  <Slides>15</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Calibri Light</vt:lpstr>
      <vt:lpstr>Corbel</vt:lpstr>
      <vt:lpstr>Guardian Text Egyptian ACBJ Web</vt:lpstr>
      <vt:lpstr>inherit</vt:lpstr>
      <vt:lpstr>Montserrat</vt:lpstr>
      <vt:lpstr>Tahoma</vt:lpstr>
      <vt:lpstr>Wingdings</vt:lpstr>
      <vt:lpstr>YahooSans VF</vt:lpstr>
      <vt:lpstr>Office Theme</vt:lpstr>
      <vt:lpstr>The State of the Job Market Today</vt:lpstr>
      <vt:lpstr>BLS Market Data</vt:lpstr>
      <vt:lpstr>Some More Charts</vt:lpstr>
      <vt:lpstr>JOLTS</vt:lpstr>
      <vt:lpstr>National Unemployment vs. North Carolina</vt:lpstr>
      <vt:lpstr>PowerPoint Presentation</vt:lpstr>
      <vt:lpstr>Remote Work Trends</vt:lpstr>
      <vt:lpstr>“Before the pandemic about 75% of our people were in the office on any given day of the week. Today it’s about 65%, so we’re kind of operating close to the way we were”</vt:lpstr>
      <vt:lpstr>“We anticipate never going back to five days a week in the office”</vt:lpstr>
      <vt:lpstr>“Remote work is no longer acceptable… anyone who wishes to do remote work must be in the office for a minimum (and I mean *minimum*) of 40 hours per week or depart Tesla”</vt:lpstr>
      <vt:lpstr>“We’ll move to a hybrid work week where most Googlers spend approximately three days in the office and two days wherever they work best”</vt:lpstr>
      <vt:lpstr>Some Remote Work Statistics</vt:lpstr>
      <vt:lpstr>Summary </vt:lpstr>
      <vt:lpstr>Questions?</vt:lpstr>
      <vt:lpstr>PowerPoint Presentation</vt:lpstr>
    </vt:vector>
  </TitlesOfParts>
  <Company>DISYS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the Job Market Today</dc:title>
  <dc:creator>Uhlig, Chris</dc:creator>
  <cp:lastModifiedBy>Thomas Purdy</cp:lastModifiedBy>
  <cp:revision>2</cp:revision>
  <dcterms:created xsi:type="dcterms:W3CDTF">2023-04-06T16:51:04Z</dcterms:created>
  <dcterms:modified xsi:type="dcterms:W3CDTF">2023-04-06T18:19:36Z</dcterms:modified>
</cp:coreProperties>
</file>