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29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299BFF-BDB3-4EF5-A922-A8839C8523F2}" v="19" dt="2023-01-06T00:16:01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Purdy" userId="1ab85f92c8880473" providerId="LiveId" clId="{BE299BFF-BDB3-4EF5-A922-A8839C8523F2}"/>
    <pc:docChg chg="undo custSel addSld delSld modSld sldOrd">
      <pc:chgData name="Thomas Purdy" userId="1ab85f92c8880473" providerId="LiveId" clId="{BE299BFF-BDB3-4EF5-A922-A8839C8523F2}" dt="2023-01-06T00:11:18.513" v="2307" actId="113"/>
      <pc:docMkLst>
        <pc:docMk/>
      </pc:docMkLst>
      <pc:sldChg chg="modSp mod">
        <pc:chgData name="Thomas Purdy" userId="1ab85f92c8880473" providerId="LiveId" clId="{BE299BFF-BDB3-4EF5-A922-A8839C8523F2}" dt="2023-01-05T22:35:31.501" v="2208" actId="5793"/>
        <pc:sldMkLst>
          <pc:docMk/>
          <pc:sldMk cId="1355572488" sldId="256"/>
        </pc:sldMkLst>
        <pc:spChg chg="mod">
          <ac:chgData name="Thomas Purdy" userId="1ab85f92c8880473" providerId="LiveId" clId="{BE299BFF-BDB3-4EF5-A922-A8839C8523F2}" dt="2023-01-05T22:05:12.220" v="1950" actId="1076"/>
          <ac:spMkLst>
            <pc:docMk/>
            <pc:sldMk cId="1355572488" sldId="256"/>
            <ac:spMk id="2" creationId="{62C45CB6-74D9-4265-8439-3BACD220AF64}"/>
          </ac:spMkLst>
        </pc:spChg>
        <pc:spChg chg="mod">
          <ac:chgData name="Thomas Purdy" userId="1ab85f92c8880473" providerId="LiveId" clId="{BE299BFF-BDB3-4EF5-A922-A8839C8523F2}" dt="2023-01-05T22:35:31.501" v="2208" actId="5793"/>
          <ac:spMkLst>
            <pc:docMk/>
            <pc:sldMk cId="1355572488" sldId="256"/>
            <ac:spMk id="3" creationId="{3101E71A-EE0B-4588-AB38-CC70417F82BB}"/>
          </ac:spMkLst>
        </pc:spChg>
      </pc:sldChg>
      <pc:sldChg chg="modSp mod">
        <pc:chgData name="Thomas Purdy" userId="1ab85f92c8880473" providerId="LiveId" clId="{BE299BFF-BDB3-4EF5-A922-A8839C8523F2}" dt="2023-01-05T22:04:30.966" v="1940" actId="20577"/>
        <pc:sldMkLst>
          <pc:docMk/>
          <pc:sldMk cId="4001689275" sldId="257"/>
        </pc:sldMkLst>
        <pc:spChg chg="mod">
          <ac:chgData name="Thomas Purdy" userId="1ab85f92c8880473" providerId="LiveId" clId="{BE299BFF-BDB3-4EF5-A922-A8839C8523F2}" dt="2023-01-05T22:04:30.966" v="1940" actId="20577"/>
          <ac:spMkLst>
            <pc:docMk/>
            <pc:sldMk cId="4001689275" sldId="257"/>
            <ac:spMk id="3" creationId="{05E0E3F3-F59A-4F78-9CD0-3DE3C86BF186}"/>
          </ac:spMkLst>
        </pc:spChg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154942940" sldId="270"/>
        </pc:sldMkLst>
      </pc:sldChg>
      <pc:sldChg chg="del">
        <pc:chgData name="Thomas Purdy" userId="1ab85f92c8880473" providerId="LiveId" clId="{BE299BFF-BDB3-4EF5-A922-A8839C8523F2}" dt="2023-01-05T21:57:16.714" v="1870" actId="2696"/>
        <pc:sldMkLst>
          <pc:docMk/>
          <pc:sldMk cId="2495150285" sldId="283"/>
        </pc:sldMkLst>
      </pc:sldChg>
      <pc:sldChg chg="modSp mod">
        <pc:chgData name="Thomas Purdy" userId="1ab85f92c8880473" providerId="LiveId" clId="{BE299BFF-BDB3-4EF5-A922-A8839C8523F2}" dt="2023-01-06T00:09:42.905" v="2219" actId="207"/>
        <pc:sldMkLst>
          <pc:docMk/>
          <pc:sldMk cId="2760383168" sldId="297"/>
        </pc:sldMkLst>
        <pc:spChg chg="mod">
          <ac:chgData name="Thomas Purdy" userId="1ab85f92c8880473" providerId="LiveId" clId="{BE299BFF-BDB3-4EF5-A922-A8839C8523F2}" dt="2023-01-06T00:09:42.905" v="2219" actId="207"/>
          <ac:spMkLst>
            <pc:docMk/>
            <pc:sldMk cId="2760383168" sldId="297"/>
            <ac:spMk id="3" creationId="{5B5262EB-C052-D7F7-5DCA-3F7478A5940F}"/>
          </ac:spMkLst>
        </pc:spChg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290981960" sldId="298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3756919551" sldId="299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2144117817" sldId="300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427584218" sldId="301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2576248706" sldId="302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2271219104" sldId="303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4271304024" sldId="305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3419813231" sldId="306"/>
        </pc:sldMkLst>
      </pc:sldChg>
      <pc:sldChg chg="add del">
        <pc:chgData name="Thomas Purdy" userId="1ab85f92c8880473" providerId="LiveId" clId="{BE299BFF-BDB3-4EF5-A922-A8839C8523F2}" dt="2023-01-05T20:54:49.235" v="801" actId="47"/>
        <pc:sldMkLst>
          <pc:docMk/>
          <pc:sldMk cId="3690226782" sldId="307"/>
        </pc:sldMkLst>
      </pc:sldChg>
      <pc:sldChg chg="add del">
        <pc:chgData name="Thomas Purdy" userId="1ab85f92c8880473" providerId="LiveId" clId="{BE299BFF-BDB3-4EF5-A922-A8839C8523F2}" dt="2023-01-05T20:54:42.565" v="800" actId="47"/>
        <pc:sldMkLst>
          <pc:docMk/>
          <pc:sldMk cId="1872092580" sldId="308"/>
        </pc:sldMkLst>
      </pc:sldChg>
      <pc:sldChg chg="new del">
        <pc:chgData name="Thomas Purdy" userId="1ab85f92c8880473" providerId="LiveId" clId="{BE299BFF-BDB3-4EF5-A922-A8839C8523F2}" dt="2023-01-05T19:48:50.525" v="578" actId="680"/>
        <pc:sldMkLst>
          <pc:docMk/>
          <pc:sldMk cId="3072241221" sldId="309"/>
        </pc:sldMkLst>
      </pc:sldChg>
      <pc:sldChg chg="addSp delSp modSp new mod">
        <pc:chgData name="Thomas Purdy" userId="1ab85f92c8880473" providerId="LiveId" clId="{BE299BFF-BDB3-4EF5-A922-A8839C8523F2}" dt="2023-01-06T00:08:15.504" v="2210" actId="207"/>
        <pc:sldMkLst>
          <pc:docMk/>
          <pc:sldMk cId="4116519141" sldId="309"/>
        </pc:sldMkLst>
        <pc:spChg chg="del">
          <ac:chgData name="Thomas Purdy" userId="1ab85f92c8880473" providerId="LiveId" clId="{BE299BFF-BDB3-4EF5-A922-A8839C8523F2}" dt="2023-01-05T19:49:30.415" v="580"/>
          <ac:spMkLst>
            <pc:docMk/>
            <pc:sldMk cId="4116519141" sldId="309"/>
            <ac:spMk id="2" creationId="{35107ABA-29F2-87D7-64A5-BE2B2EC9B113}"/>
          </ac:spMkLst>
        </pc:spChg>
        <pc:spChg chg="del">
          <ac:chgData name="Thomas Purdy" userId="1ab85f92c8880473" providerId="LiveId" clId="{BE299BFF-BDB3-4EF5-A922-A8839C8523F2}" dt="2023-01-05T19:49:30.415" v="580"/>
          <ac:spMkLst>
            <pc:docMk/>
            <pc:sldMk cId="4116519141" sldId="309"/>
            <ac:spMk id="3" creationId="{B941A629-79C4-BDF5-0909-6D2B623D8883}"/>
          </ac:spMkLst>
        </pc:spChg>
        <pc:spChg chg="add mod">
          <ac:chgData name="Thomas Purdy" userId="1ab85f92c8880473" providerId="LiveId" clId="{BE299BFF-BDB3-4EF5-A922-A8839C8523F2}" dt="2023-01-06T00:08:09.387" v="2209" actId="207"/>
          <ac:spMkLst>
            <pc:docMk/>
            <pc:sldMk cId="4116519141" sldId="309"/>
            <ac:spMk id="4" creationId="{30D78D1C-86B9-4A72-3E21-17F4C181A007}"/>
          </ac:spMkLst>
        </pc:spChg>
        <pc:spChg chg="add mod">
          <ac:chgData name="Thomas Purdy" userId="1ab85f92c8880473" providerId="LiveId" clId="{BE299BFF-BDB3-4EF5-A922-A8839C8523F2}" dt="2023-01-06T00:08:15.504" v="2210" actId="207"/>
          <ac:spMkLst>
            <pc:docMk/>
            <pc:sldMk cId="4116519141" sldId="309"/>
            <ac:spMk id="5" creationId="{5F690CA5-3C94-3710-6209-5FA01AB2FA66}"/>
          </ac:spMkLst>
        </pc:spChg>
      </pc:sldChg>
      <pc:sldChg chg="modSp add mod">
        <pc:chgData name="Thomas Purdy" userId="1ab85f92c8880473" providerId="LiveId" clId="{BE299BFF-BDB3-4EF5-A922-A8839C8523F2}" dt="2023-01-06T00:08:26.187" v="2211" actId="207"/>
        <pc:sldMkLst>
          <pc:docMk/>
          <pc:sldMk cId="1233837653" sldId="310"/>
        </pc:sldMkLst>
        <pc:spChg chg="mod">
          <ac:chgData name="Thomas Purdy" userId="1ab85f92c8880473" providerId="LiveId" clId="{BE299BFF-BDB3-4EF5-A922-A8839C8523F2}" dt="2023-01-05T20:47:57.541" v="776" actId="1076"/>
          <ac:spMkLst>
            <pc:docMk/>
            <pc:sldMk cId="1233837653" sldId="310"/>
            <ac:spMk id="4" creationId="{30D78D1C-86B9-4A72-3E21-17F4C181A007}"/>
          </ac:spMkLst>
        </pc:spChg>
        <pc:spChg chg="mod">
          <ac:chgData name="Thomas Purdy" userId="1ab85f92c8880473" providerId="LiveId" clId="{BE299BFF-BDB3-4EF5-A922-A8839C8523F2}" dt="2023-01-06T00:08:26.187" v="2211" actId="207"/>
          <ac:spMkLst>
            <pc:docMk/>
            <pc:sldMk cId="1233837653" sldId="310"/>
            <ac:spMk id="5" creationId="{5F690CA5-3C94-3710-6209-5FA01AB2FA66}"/>
          </ac:spMkLst>
        </pc:spChg>
      </pc:sldChg>
      <pc:sldChg chg="modSp add del mod">
        <pc:chgData name="Thomas Purdy" userId="1ab85f92c8880473" providerId="LiveId" clId="{BE299BFF-BDB3-4EF5-A922-A8839C8523F2}" dt="2023-01-06T00:08:36.831" v="2212" actId="207"/>
        <pc:sldMkLst>
          <pc:docMk/>
          <pc:sldMk cId="797669485" sldId="311"/>
        </pc:sldMkLst>
        <pc:spChg chg="mod">
          <ac:chgData name="Thomas Purdy" userId="1ab85f92c8880473" providerId="LiveId" clId="{BE299BFF-BDB3-4EF5-A922-A8839C8523F2}" dt="2023-01-05T20:51:32.147" v="790" actId="1076"/>
          <ac:spMkLst>
            <pc:docMk/>
            <pc:sldMk cId="797669485" sldId="311"/>
            <ac:spMk id="4" creationId="{30D78D1C-86B9-4A72-3E21-17F4C181A007}"/>
          </ac:spMkLst>
        </pc:spChg>
        <pc:spChg chg="mod">
          <ac:chgData name="Thomas Purdy" userId="1ab85f92c8880473" providerId="LiveId" clId="{BE299BFF-BDB3-4EF5-A922-A8839C8523F2}" dt="2023-01-06T00:08:36.831" v="2212" actId="207"/>
          <ac:spMkLst>
            <pc:docMk/>
            <pc:sldMk cId="797669485" sldId="311"/>
            <ac:spMk id="5" creationId="{5F690CA5-3C94-3710-6209-5FA01AB2FA66}"/>
          </ac:spMkLst>
        </pc:spChg>
      </pc:sldChg>
      <pc:sldChg chg="modSp add mod ord">
        <pc:chgData name="Thomas Purdy" userId="1ab85f92c8880473" providerId="LiveId" clId="{BE299BFF-BDB3-4EF5-A922-A8839C8523F2}" dt="2023-01-06T00:08:48.406" v="2213" actId="207"/>
        <pc:sldMkLst>
          <pc:docMk/>
          <pc:sldMk cId="1391472384" sldId="312"/>
        </pc:sldMkLst>
        <pc:spChg chg="mod">
          <ac:chgData name="Thomas Purdy" userId="1ab85f92c8880473" providerId="LiveId" clId="{BE299BFF-BDB3-4EF5-A922-A8839C8523F2}" dt="2023-01-05T20:56:31.281" v="805" actId="1076"/>
          <ac:spMkLst>
            <pc:docMk/>
            <pc:sldMk cId="1391472384" sldId="312"/>
            <ac:spMk id="4" creationId="{30D78D1C-86B9-4A72-3E21-17F4C181A007}"/>
          </ac:spMkLst>
        </pc:spChg>
        <pc:spChg chg="mod">
          <ac:chgData name="Thomas Purdy" userId="1ab85f92c8880473" providerId="LiveId" clId="{BE299BFF-BDB3-4EF5-A922-A8839C8523F2}" dt="2023-01-06T00:08:48.406" v="2213" actId="207"/>
          <ac:spMkLst>
            <pc:docMk/>
            <pc:sldMk cId="1391472384" sldId="312"/>
            <ac:spMk id="5" creationId="{5F690CA5-3C94-3710-6209-5FA01AB2FA66}"/>
          </ac:spMkLst>
        </pc:spChg>
      </pc:sldChg>
      <pc:sldChg chg="modSp add mod">
        <pc:chgData name="Thomas Purdy" userId="1ab85f92c8880473" providerId="LiveId" clId="{BE299BFF-BDB3-4EF5-A922-A8839C8523F2}" dt="2023-01-06T00:08:57.977" v="2214" actId="207"/>
        <pc:sldMkLst>
          <pc:docMk/>
          <pc:sldMk cId="547093504" sldId="313"/>
        </pc:sldMkLst>
        <pc:spChg chg="mod">
          <ac:chgData name="Thomas Purdy" userId="1ab85f92c8880473" providerId="LiveId" clId="{BE299BFF-BDB3-4EF5-A922-A8839C8523F2}" dt="2023-01-06T00:08:57.977" v="2214" actId="207"/>
          <ac:spMkLst>
            <pc:docMk/>
            <pc:sldMk cId="547093504" sldId="313"/>
            <ac:spMk id="5" creationId="{5F690CA5-3C94-3710-6209-5FA01AB2FA66}"/>
          </ac:spMkLst>
        </pc:spChg>
      </pc:sldChg>
      <pc:sldChg chg="modSp add mod">
        <pc:chgData name="Thomas Purdy" userId="1ab85f92c8880473" providerId="LiveId" clId="{BE299BFF-BDB3-4EF5-A922-A8839C8523F2}" dt="2023-01-06T00:09:05.598" v="2215" actId="207"/>
        <pc:sldMkLst>
          <pc:docMk/>
          <pc:sldMk cId="4029957894" sldId="314"/>
        </pc:sldMkLst>
        <pc:spChg chg="mod">
          <ac:chgData name="Thomas Purdy" userId="1ab85f92c8880473" providerId="LiveId" clId="{BE299BFF-BDB3-4EF5-A922-A8839C8523F2}" dt="2023-01-06T00:09:05.598" v="2215" actId="207"/>
          <ac:spMkLst>
            <pc:docMk/>
            <pc:sldMk cId="4029957894" sldId="314"/>
            <ac:spMk id="5" creationId="{5F690CA5-3C94-3710-6209-5FA01AB2FA66}"/>
          </ac:spMkLst>
        </pc:spChg>
      </pc:sldChg>
      <pc:sldChg chg="modSp add mod">
        <pc:chgData name="Thomas Purdy" userId="1ab85f92c8880473" providerId="LiveId" clId="{BE299BFF-BDB3-4EF5-A922-A8839C8523F2}" dt="2023-01-06T00:09:26.779" v="2217" actId="207"/>
        <pc:sldMkLst>
          <pc:docMk/>
          <pc:sldMk cId="1930851676" sldId="315"/>
        </pc:sldMkLst>
        <pc:spChg chg="mod">
          <ac:chgData name="Thomas Purdy" userId="1ab85f92c8880473" providerId="LiveId" clId="{BE299BFF-BDB3-4EF5-A922-A8839C8523F2}" dt="2023-01-06T00:09:26.779" v="2217" actId="207"/>
          <ac:spMkLst>
            <pc:docMk/>
            <pc:sldMk cId="1930851676" sldId="315"/>
            <ac:spMk id="5" creationId="{5F690CA5-3C94-3710-6209-5FA01AB2FA66}"/>
          </ac:spMkLst>
        </pc:spChg>
      </pc:sldChg>
      <pc:sldChg chg="modSp add mod">
        <pc:chgData name="Thomas Purdy" userId="1ab85f92c8880473" providerId="LiveId" clId="{BE299BFF-BDB3-4EF5-A922-A8839C8523F2}" dt="2023-01-06T00:11:18.513" v="2307" actId="113"/>
        <pc:sldMkLst>
          <pc:docMk/>
          <pc:sldMk cId="2586940645" sldId="316"/>
        </pc:sldMkLst>
        <pc:spChg chg="mod">
          <ac:chgData name="Thomas Purdy" userId="1ab85f92c8880473" providerId="LiveId" clId="{BE299BFF-BDB3-4EF5-A922-A8839C8523F2}" dt="2023-01-05T21:41:47.227" v="1646"/>
          <ac:spMkLst>
            <pc:docMk/>
            <pc:sldMk cId="2586940645" sldId="316"/>
            <ac:spMk id="4" creationId="{30D78D1C-86B9-4A72-3E21-17F4C181A007}"/>
          </ac:spMkLst>
        </pc:spChg>
        <pc:spChg chg="mod">
          <ac:chgData name="Thomas Purdy" userId="1ab85f92c8880473" providerId="LiveId" clId="{BE299BFF-BDB3-4EF5-A922-A8839C8523F2}" dt="2023-01-06T00:11:18.513" v="2307" actId="113"/>
          <ac:spMkLst>
            <pc:docMk/>
            <pc:sldMk cId="2586940645" sldId="316"/>
            <ac:spMk id="5" creationId="{5F690CA5-3C94-3710-6209-5FA01AB2FA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C15F5-CF65-499D-84D2-3D9D3B586AFB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3FC25-C3CA-40D1-B0BD-E3BB5D2BC1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3FC25-C3CA-40D1-B0BD-E3BB5D2BC1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84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43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735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1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187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8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8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2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3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1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1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6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4E67E4-A98D-490D-9778-9CC8F280B22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88CEC5-00BD-4B6C-A09B-EE63C7DDE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89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om-purdy-725897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orsecodeit.com/" TargetMode="External"/><Relationship Id="rId4" Type="http://schemas.openxmlformats.org/officeDocument/2006/relationships/hyperlink" Target="https://raleigh.issa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issa-raleigh-chapter" TargetMode="External"/><Relationship Id="rId3" Type="http://schemas.openxmlformats.org/officeDocument/2006/relationships/hyperlink" Target="mailto:elizabeth.colewalker2@gmail.com" TargetMode="External"/><Relationship Id="rId7" Type="http://schemas.openxmlformats.org/officeDocument/2006/relationships/hyperlink" Target="https://raleigh.issa.org/career-services/" TargetMode="External"/><Relationship Id="rId2" Type="http://schemas.openxmlformats.org/officeDocument/2006/relationships/hyperlink" Target="mailto:Chris.Uhlig@disy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epurdy@att.net" TargetMode="External"/><Relationship Id="rId5" Type="http://schemas.openxmlformats.org/officeDocument/2006/relationships/hyperlink" Target="mailto:me@jonlee.us" TargetMode="External"/><Relationship Id="rId10" Type="http://schemas.openxmlformats.org/officeDocument/2006/relationships/hyperlink" Target="https://twitter.com/RaleighISSA" TargetMode="External"/><Relationship Id="rId4" Type="http://schemas.openxmlformats.org/officeDocument/2006/relationships/hyperlink" Target="mailto:tacituacitum@gmail.com" TargetMode="External"/><Relationship Id="rId9" Type="http://schemas.openxmlformats.org/officeDocument/2006/relationships/hyperlink" Target="https://www.facebook.com/groups/raleighiss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uiltin.com/" TargetMode="External"/><Relationship Id="rId2" Type="http://schemas.openxmlformats.org/officeDocument/2006/relationships/hyperlink" Target="https://builtin.com/cybersecurity/cybersecurity-trends-for-20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ortinet.com/" TargetMode="External"/><Relationship Id="rId4" Type="http://schemas.openxmlformats.org/officeDocument/2006/relationships/hyperlink" Target="https://www.fortinet.com/resources/cyberglossary/cybersecurity-statistic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rtunebusinessinsights.com/cyber-insurance-market-106287" TargetMode="External"/><Relationship Id="rId13" Type="http://schemas.openxmlformats.org/officeDocument/2006/relationships/hyperlink" Target="https://www.accenture.com/_acnmedia/PDF-165/Accenture-State-Of-Cybersecurity-2021.pdf#zoom=40" TargetMode="External"/><Relationship Id="rId3" Type="http://schemas.openxmlformats.org/officeDocument/2006/relationships/hyperlink" Target="https://www.pwc.se/sv/pdf-reports/cybersecurity/cyber-global-digital-trust-insights-2022.pdf" TargetMode="External"/><Relationship Id="rId7" Type="http://schemas.openxmlformats.org/officeDocument/2006/relationships/hyperlink" Target="https://appropriations.house.gov/news/press-releases/appropriations-committee-releases-fiscal-year-2023-homeland-security-funding" TargetMode="External"/><Relationship Id="rId12" Type="http://schemas.openxmlformats.org/officeDocument/2006/relationships/hyperlink" Target="https://javelinstrategy.com/2021-identity-fraud-study-shifting-angles" TargetMode="External"/><Relationship Id="rId2" Type="http://schemas.openxmlformats.org/officeDocument/2006/relationships/hyperlink" Target="https://www.fortinet.com/resources/cyberglossary/cybersecurity-statis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google/technology/safety-security/why-were-committing-10-billion-to-advance-cybersecurity/" TargetMode="External"/><Relationship Id="rId11" Type="http://schemas.openxmlformats.org/officeDocument/2006/relationships/hyperlink" Target="https://www.dataendure.com/wp-content/uploads/2021_Cost_of_a_Data_Breach_-2.pdf" TargetMode="External"/><Relationship Id="rId5" Type="http://schemas.openxmlformats.org/officeDocument/2006/relationships/hyperlink" Target="https://www2.deloitte.com/content/dam/Deloitte/nz/Documents/risk/the-future-of-cyber-survey-report.pdf" TargetMode="External"/><Relationship Id="rId10" Type="http://schemas.openxmlformats.org/officeDocument/2006/relationships/hyperlink" Target="https://www.ibm.com/downloads/cas/ADLMYLAZ" TargetMode="External"/><Relationship Id="rId4" Type="http://schemas.openxmlformats.org/officeDocument/2006/relationships/hyperlink" Target="https://cybersecurityventures.com/cybersecurity-spending-2021-2025/" TargetMode="External"/><Relationship Id="rId9" Type="http://schemas.openxmlformats.org/officeDocument/2006/relationships/hyperlink" Target="https://assets.sophos.com/X24WTUEQ/at/4zpw59pnkpxxnhfhgj9bxgj9/sophos-state-of-ransomware-2022-wp.pdf" TargetMode="External"/><Relationship Id="rId14" Type="http://schemas.openxmlformats.org/officeDocument/2006/relationships/hyperlink" Target="https://www.thirdway.org/report/to-catch-a-hacker-toward-a-comprehensive-strategy-to-identify-pursue-and-punish-malicious-cyber-acto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uiltin.com/cybersecurity/types-of-cyber-attacks" TargetMode="External"/><Relationship Id="rId2" Type="http://schemas.openxmlformats.org/officeDocument/2006/relationships/hyperlink" Target="https://www.nasdaq.com/articles/cybersecurity%3A-a-year-in-review#:~:text=In%20March%202022%2C%20Thales%20Research,in%20the%20last%2012%20month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5CB6-74D9-4265-8439-3BACD220A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869" y="803494"/>
            <a:ext cx="10842262" cy="817076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Cybersecurity Trends for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1E71A-EE0B-4588-AB38-CC70417F8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869" y="2091350"/>
            <a:ext cx="10842262" cy="347653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Rubik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 Purdy</a:t>
            </a:r>
            <a:r>
              <a:rPr lang="en-US" sz="2400" dirty="0">
                <a:solidFill>
                  <a:schemeClr val="tx1"/>
                </a:solidFill>
                <a:latin typeface="Rubik"/>
              </a:rPr>
              <a:t>, CISSP – Career Support Director, </a:t>
            </a:r>
            <a:r>
              <a:rPr lang="en-US" sz="2400" dirty="0">
                <a:solidFill>
                  <a:schemeClr val="tx1"/>
                </a:solidFill>
                <a:latin typeface="Rubik"/>
                <a:hlinkClick r:id="rId4"/>
              </a:rPr>
              <a:t>Raleigh ISSA Chapter</a:t>
            </a:r>
            <a:endParaRPr lang="en-US" sz="2400" dirty="0">
              <a:solidFill>
                <a:schemeClr val="tx1"/>
              </a:solidFill>
              <a:latin typeface="Rubik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ubik"/>
              </a:rPr>
              <a:t>Vice President of Strategic Initiatives, </a:t>
            </a:r>
            <a:r>
              <a:rPr lang="en-US" sz="2400" dirty="0">
                <a:solidFill>
                  <a:schemeClr val="tx1"/>
                </a:solidFill>
                <a:latin typeface="Rubik"/>
                <a:hlinkClick r:id="rId5"/>
              </a:rPr>
              <a:t>Morse Code IT</a:t>
            </a:r>
            <a:endParaRPr lang="en-US" sz="2400" dirty="0">
              <a:solidFill>
                <a:schemeClr val="tx1"/>
              </a:solidFill>
              <a:latin typeface="Rubik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u="sng" dirty="0">
              <a:solidFill>
                <a:schemeClr val="bg1"/>
              </a:solidFill>
              <a:latin typeface="Rubik"/>
            </a:endParaRPr>
          </a:p>
          <a:p>
            <a:pPr marL="800100" lvl="1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Rubik"/>
            </a:endParaRPr>
          </a:p>
          <a:p>
            <a:pPr marL="800100" lvl="1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Rubik"/>
            </a:endParaRPr>
          </a:p>
          <a:p>
            <a:pPr marL="800100" lvl="1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Rubik"/>
            </a:endParaRP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Rubik"/>
              </a:rPr>
              <a:t>***** Presented January 5, 2023 *****</a:t>
            </a:r>
          </a:p>
        </p:txBody>
      </p:sp>
    </p:spTree>
    <p:extLst>
      <p:ext uri="{BB962C8B-B14F-4D97-AF65-F5344CB8AC3E}">
        <p14:creationId xmlns:p14="http://schemas.microsoft.com/office/powerpoint/2010/main" val="135557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341768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KEY TAKEAWAYS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31" y="975510"/>
            <a:ext cx="10424390" cy="554072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Rubik"/>
              </a:rPr>
              <a:t>Analyze trends/articles: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Rubik"/>
              </a:rPr>
              <a:t>E</a:t>
            </a:r>
            <a:r>
              <a:rPr lang="en-US" sz="1800" i="0" dirty="0">
                <a:solidFill>
                  <a:schemeClr val="bg1"/>
                </a:solidFill>
                <a:effectLst/>
                <a:latin typeface="Rubik"/>
              </a:rPr>
              <a:t>xpand knowledge, identify job opportunities, how “you” can help an employer, “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Rubik"/>
              </a:rPr>
              <a:t>passionate professional about what you do” – “not just a job”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chemeClr val="bg1"/>
                </a:solidFill>
                <a:effectLst/>
                <a:latin typeface="Rubik"/>
              </a:rPr>
              <a:t>Do your homework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Rubik"/>
              </a:rPr>
              <a:t>R</a:t>
            </a:r>
            <a:r>
              <a:rPr lang="en-US" sz="1800" i="0" dirty="0">
                <a:solidFill>
                  <a:schemeClr val="bg1"/>
                </a:solidFill>
                <a:effectLst/>
                <a:latin typeface="Rubik"/>
              </a:rPr>
              <a:t>esearch jobs, industries, target companies, opportunities (managed service jobs, sales engineer)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  <a:latin typeface="Rubik"/>
              </a:rPr>
              <a:t>Increase your value through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1"/>
                </a:solidFill>
                <a:latin typeface="Rubik"/>
              </a:rPr>
              <a:t>Knowledge, certifications, experience, tool usage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Update your branding &amp; marketing materials (LinkedIn, resume …)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Rubik"/>
              </a:rPr>
              <a:t>EXPAND your LinkedIn Network by marketing yourself digitally IN PHASES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Rubik"/>
              </a:rPr>
              <a:t>!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FOLLOWER 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(do not Connect at first)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companies/people of interest (industry, work, jobs)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CONSUMER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 - read or watch their posts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ENGAGER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 - like &amp;/or comment on their posts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PROMOTER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 – share your content/ideas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Respond to COMMENTS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 on your posts to START a conversation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Request to CONNECT &amp; include a note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MESSAGE in real time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  <a:endParaRPr lang="en-US" b="1" i="0" dirty="0">
              <a:solidFill>
                <a:schemeClr val="bg1"/>
              </a:solidFill>
              <a:effectLst/>
              <a:latin typeface="Rubik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Use your resources – don’t be afraid to ask for help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  <a:latin typeface="Rubik"/>
              </a:rPr>
              <a:t>Your network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Raleigh ISSA: Career Services, </a:t>
            </a:r>
            <a:r>
              <a:rPr lang="en-US" b="1" dirty="0">
                <a:solidFill>
                  <a:schemeClr val="bg1"/>
                </a:solidFill>
                <a:latin typeface="Rubik"/>
              </a:rPr>
              <a:t>Active Tech Recruiters, M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embers</a:t>
            </a:r>
          </a:p>
        </p:txBody>
      </p:sp>
    </p:spTree>
    <p:extLst>
      <p:ext uri="{BB962C8B-B14F-4D97-AF65-F5344CB8AC3E}">
        <p14:creationId xmlns:p14="http://schemas.microsoft.com/office/powerpoint/2010/main" val="258694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DC391-72CD-C119-479C-B09C0A11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87224"/>
            <a:ext cx="10668834" cy="70717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62EB-C052-D7F7-5DCA-3F7478A5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668834" cy="4501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Rubik"/>
              </a:rPr>
              <a:t>Other Questions or Comments?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Rubik"/>
              </a:rPr>
              <a:t>+++++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bg1"/>
                </a:solidFill>
                <a:latin typeface="Rubik"/>
              </a:rPr>
              <a:t>Job Opportunity Discussion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bg1"/>
                </a:solidFill>
                <a:latin typeface="Rubik"/>
              </a:rPr>
              <a:t>(trends, recruiters, jobs available …)</a:t>
            </a:r>
          </a:p>
        </p:txBody>
      </p:sp>
    </p:spTree>
    <p:extLst>
      <p:ext uri="{BB962C8B-B14F-4D97-AF65-F5344CB8AC3E}">
        <p14:creationId xmlns:p14="http://schemas.microsoft.com/office/powerpoint/2010/main" val="276038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1CB7-8434-3B4C-93D6-8E0BAE4E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285227"/>
            <a:ext cx="10250836" cy="64728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Rubik"/>
              </a:rPr>
              <a:t>ISSA Raleigh Chapter Career Service Team members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EC2BF8-B882-0144-BD96-D2CCFF6AE962}"/>
              </a:ext>
            </a:extLst>
          </p:cNvPr>
          <p:cNvSpPr txBox="1">
            <a:spLocks/>
          </p:cNvSpPr>
          <p:nvPr/>
        </p:nvSpPr>
        <p:spPr>
          <a:xfrm>
            <a:off x="1141413" y="932507"/>
            <a:ext cx="10250837" cy="5451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Chris Uhlig 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-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Chris.Uhlig@disys.com</a:t>
            </a:r>
            <a:r>
              <a:rPr lang="en-US" sz="2200" dirty="0">
                <a:solidFill>
                  <a:srgbClr val="00B050"/>
                </a:solidFill>
                <a:latin typeface="Rubik"/>
              </a:rPr>
              <a:t> </a:t>
            </a: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Elizabeth Cole-Walker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–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elizabeth.colewalker2@gmail.com</a:t>
            </a:r>
            <a:endParaRPr lang="en-US" sz="2200" dirty="0">
              <a:solidFill>
                <a:srgbClr val="FF0000"/>
              </a:solidFill>
              <a:latin typeface="Rubik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Evan Strickland 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-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tacituacitum@gmail.com</a:t>
            </a:r>
            <a:r>
              <a:rPr lang="en-US" sz="2200" dirty="0">
                <a:solidFill>
                  <a:srgbClr val="FF0000"/>
                </a:solidFill>
                <a:latin typeface="Rubik"/>
              </a:rPr>
              <a:t> </a:t>
            </a: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Jon Lee -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me@jonlee.us</a:t>
            </a:r>
            <a:endParaRPr lang="en-US" sz="2200" dirty="0">
              <a:solidFill>
                <a:srgbClr val="FF0000"/>
              </a:solidFill>
              <a:latin typeface="Rubik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Tom Purdy 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–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tepurdy@att.net</a:t>
            </a:r>
            <a:endParaRPr lang="en-US" sz="2200" dirty="0">
              <a:solidFill>
                <a:srgbClr val="FF0000"/>
              </a:solidFill>
              <a:latin typeface="Rubik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bg1"/>
                </a:solidFill>
                <a:latin typeface="Rubik"/>
              </a:rPr>
              <a:t>++++++++++  ISSA RALEIGH CHAPTER CAREER SERVICE RESOURCES  ++++++++++</a:t>
            </a: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Website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Rubik"/>
                <a:sym typeface="Wingdings" panose="05000000000000000000" pitchFamily="2" charset="2"/>
              </a:rPr>
              <a:t>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Membership Career Services </a:t>
            </a:r>
            <a:r>
              <a:rPr lang="en-US" sz="2200" dirty="0">
                <a:solidFill>
                  <a:schemeClr val="bg1"/>
                </a:solidFill>
                <a:latin typeface="Rubik"/>
                <a:sym typeface="Wingdings" panose="05000000000000000000" pitchFamily="2" charset="2"/>
              </a:rPr>
              <a:t>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https://raleigh.issa.org/career-services/</a:t>
            </a:r>
            <a:r>
              <a:rPr lang="en-US" sz="2200" dirty="0">
                <a:solidFill>
                  <a:srgbClr val="FF0000"/>
                </a:solidFill>
                <a:latin typeface="Rubik"/>
              </a:rPr>
              <a:t> </a:t>
            </a: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LinkedIn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Rubik"/>
                <a:sym typeface="Wingdings" panose="05000000000000000000" pitchFamily="2" charset="2"/>
              </a:rPr>
              <a:t>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https://www.linkedin.com/company/issa-raleigh-chapter</a:t>
            </a:r>
            <a:endParaRPr lang="en-US" sz="2200" dirty="0">
              <a:solidFill>
                <a:srgbClr val="FF0000"/>
              </a:solidFill>
              <a:latin typeface="Rubik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Facebook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Rubik"/>
                <a:sym typeface="Wingdings" panose="05000000000000000000" pitchFamily="2" charset="2"/>
              </a:rPr>
              <a:t>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https://www.facebook.com/groups/raleighissa/</a:t>
            </a:r>
            <a:r>
              <a:rPr lang="en-US" sz="2200" dirty="0">
                <a:solidFill>
                  <a:srgbClr val="FF0000"/>
                </a:solidFill>
                <a:latin typeface="Rubik"/>
              </a:rPr>
              <a:t>  </a:t>
            </a:r>
          </a:p>
          <a:p>
            <a:r>
              <a:rPr lang="en-US" sz="2200" b="1" dirty="0">
                <a:solidFill>
                  <a:schemeClr val="bg1"/>
                </a:solidFill>
                <a:latin typeface="Rubik"/>
              </a:rPr>
              <a:t>Twitter</a:t>
            </a:r>
            <a:r>
              <a:rPr lang="en-US" sz="2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Rubik"/>
                <a:sym typeface="Wingdings" panose="05000000000000000000" pitchFamily="2" charset="2"/>
              </a:rPr>
              <a:t> </a:t>
            </a:r>
            <a:r>
              <a:rPr lang="en-US" sz="2200" dirty="0">
                <a:solidFill>
                  <a:srgbClr val="FF0000"/>
                </a:solidFill>
                <a:latin typeface="Rubik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https://twitter.com/RaleighISSA</a:t>
            </a:r>
            <a:endParaRPr lang="en-US" sz="2200" dirty="0">
              <a:solidFill>
                <a:srgbClr val="FF0000"/>
              </a:solidFill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33203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6F3F-1600-4E3A-B9F1-E35EAEAB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721291"/>
            <a:ext cx="10733206" cy="71306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0E3F3-F59A-4F78-9CD0-3DE3C86BF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27" y="276836"/>
            <a:ext cx="10302345" cy="544445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32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"/>
                <a:ea typeface="+mj-ea"/>
                <a:cs typeface="+mj-cs"/>
              </a:rPr>
              <a:t>Main Reference articles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kumimoji="0" lang="en-US" sz="32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"/>
                <a:ea typeface="+mj-ea"/>
                <a:cs typeface="+mj-cs"/>
              </a:rPr>
              <a:t>TWO PERSPECTIVES of many</a:t>
            </a:r>
            <a:endParaRPr lang="en-US" sz="3200" cap="all" dirty="0">
              <a:ln w="3175" cmpd="sng">
                <a:noFill/>
              </a:ln>
              <a:solidFill>
                <a:prstClr val="white"/>
              </a:solidFill>
              <a:latin typeface="Rubik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dirty="0">
              <a:solidFill>
                <a:schemeClr val="tx1"/>
              </a:solidFill>
              <a:effectLst/>
              <a:latin typeface="Rubik"/>
            </a:endParaRPr>
          </a:p>
          <a:p>
            <a:r>
              <a:rPr lang="en-US" sz="3200" u="sng" dirty="0">
                <a:solidFill>
                  <a:srgbClr val="FF0000"/>
                </a:solidFill>
                <a:latin typeface="Rubi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Cybersecurity Trends for 2023</a:t>
            </a:r>
            <a:endParaRPr lang="en-US" sz="3200" u="sng" dirty="0">
              <a:solidFill>
                <a:srgbClr val="FF0000"/>
              </a:solidFill>
              <a:latin typeface="Rubik"/>
            </a:endParaRPr>
          </a:p>
          <a:p>
            <a:pPr lvl="1"/>
            <a:r>
              <a:rPr lang="en-US" sz="3200" dirty="0">
                <a:solidFill>
                  <a:srgbClr val="FF0000"/>
                </a:solidFill>
                <a:latin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Built In</a:t>
            </a:r>
            <a:r>
              <a:rPr lang="en-US" sz="3200" dirty="0">
                <a:solidFill>
                  <a:srgbClr val="FF0000"/>
                </a:solidFill>
                <a:latin typeface="Rubik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ubik"/>
              </a:rPr>
              <a:t>- Tech Trends, Jobs + Companies</a:t>
            </a:r>
            <a:endParaRPr lang="en-US" sz="3000" dirty="0">
              <a:solidFill>
                <a:schemeClr val="bg1"/>
              </a:solidFill>
              <a:latin typeface="Rubik"/>
            </a:endParaRPr>
          </a:p>
          <a:p>
            <a:r>
              <a:rPr lang="en-US" sz="3200" dirty="0">
                <a:solidFill>
                  <a:schemeClr val="bg1"/>
                </a:solidFill>
                <a:latin typeface="Rubik"/>
              </a:rPr>
              <a:t> </a:t>
            </a:r>
            <a:r>
              <a:rPr lang="en-US" sz="3200" u="sng" dirty="0">
                <a:solidFill>
                  <a:srgbClr val="FF0000"/>
                </a:solidFill>
                <a:latin typeface="Rubi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Most Noticeable Facts About Cybersecurity</a:t>
            </a:r>
            <a:endParaRPr lang="en-US" sz="3200" u="sng" dirty="0">
              <a:solidFill>
                <a:srgbClr val="FF0000"/>
              </a:solidFill>
              <a:latin typeface="Rubik"/>
            </a:endParaRPr>
          </a:p>
          <a:p>
            <a:pPr lvl="1"/>
            <a:r>
              <a:rPr lang="en-US" sz="3000" dirty="0">
                <a:solidFill>
                  <a:srgbClr val="FF0000"/>
                </a:solidFill>
                <a:latin typeface="Rubik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Fortinet</a:t>
            </a:r>
            <a:r>
              <a:rPr lang="en-US" sz="3000" dirty="0">
                <a:solidFill>
                  <a:schemeClr val="bg1"/>
                </a:solidFill>
                <a:latin typeface="Rubik"/>
              </a:rPr>
              <a:t> – 2022 Gartner® Magic Quadrant™ Leader for Network Firewalls for the 13th time</a:t>
            </a:r>
            <a:endParaRPr lang="en-US" sz="2800" dirty="0">
              <a:solidFill>
                <a:srgbClr val="FF0000"/>
              </a:solidFill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400168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87" y="230863"/>
            <a:ext cx="10858956" cy="63374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Fortinet: </a:t>
            </a:r>
            <a:r>
              <a:rPr lang="en-US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Most Noticeable Facts About Cybersecurity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70" y="956272"/>
            <a:ext cx="10424390" cy="5516955"/>
          </a:xfr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rgbClr val="000000"/>
                </a:solidFill>
                <a:effectLst/>
                <a:latin typeface="Rubik"/>
              </a:rPr>
              <a:t>1. 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PwC's 2022 Global Digital Trust Insights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shows that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more organizations (66%) are expecting cyber budget growth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 compared to previous years. Of these companies,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over a third project double-digit cyber spending growth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2. 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Cybersecurity Ventures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estimates that an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increase in cybercrime and the need for digitized businesses and consumers to guard 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against such crimes will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drive up expenditure on cybersecurity products and services to $1.75 trillion between 2021 and 2025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3. Deloitte performed a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 survey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to find the greatest challenges for CISOs and CIOs. Over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40% responded that transformation and hybrid IT were the most difficult parts of cybersecurity management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 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4. In August 2021, </a:t>
            </a:r>
            <a:r>
              <a:rPr lang="en-US" sz="1500" b="1" i="0" u="none" strike="noStrike" dirty="0">
                <a:solidFill>
                  <a:schemeClr val="bg1"/>
                </a:solidFill>
                <a:effectLst/>
                <a:latin typeface="Rubik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announced its commitment to strengthening cybersecurity with a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pledge of $10 billion by 2025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 This investment will focus on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advancing open-source security, zero-trust programs, and the software supply chain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5. In June 2022, the US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House Appropriations Committee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released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spending bills for 2023 that allocate $15.6 billion to federal cybersecurity efforts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6. According to data from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Fortune Business Insights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, the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global cyber insurance market will expand at a CAGR of 25.3% between 2021 and 2028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 It's expected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to reach $36.85 billion in 2028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7. According to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Sophos' State of Ransomware 2022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report,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only 4% of businesses that pay the ransom when held hostage by ransomware actually retrieve all their stolen data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8. A 2022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IBM security report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revealed a surge in various cyberattacks between 2020-2021 (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exploiting vulnerabilities increased by 33%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).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9. 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Between 2020 and 2021, the average data breach cost rose almost 10%, reaching $4.24 million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 This is the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highest growth rate seen in the past seven years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, according to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IBM’s Cost of a Data Breach 2021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report.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10. The 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Javelin Strategy and Research's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 2021 Identity Fraud Study revealed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that identity fraud losses reached $56 billion in 2020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, with $13 billion lost from traditional identity fraud and $43 billion lost from identity fraud scams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11. Accenture’s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State of Cybersecurity Resilience 2021 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report revealed that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companies experienced 31% more attacks in 2021 compared to the previous year. On average, organizations experienced 270 cyberattacks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12. According to the </a:t>
            </a:r>
            <a:r>
              <a:rPr lang="en-US" sz="1500" b="0" i="0" u="none" strike="noStrike" dirty="0">
                <a:solidFill>
                  <a:srgbClr val="0D2E46"/>
                </a:solidFill>
                <a:effectLst/>
                <a:latin typeface="Rubik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Thirdway</a:t>
            </a:r>
            <a:r>
              <a:rPr lang="en-US" sz="1500" b="0" i="0" u="none" strike="noStrike" dirty="0">
                <a:solidFill>
                  <a:schemeClr val="bg1"/>
                </a:solidFill>
                <a:effectLst/>
                <a:latin typeface="Rubik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Cyber Enforcement Initiative</a:t>
            </a:r>
            <a:r>
              <a:rPr lang="en-US" sz="1500" b="0" i="0" dirty="0">
                <a:solidFill>
                  <a:schemeClr val="bg1"/>
                </a:solidFill>
                <a:effectLst/>
                <a:latin typeface="Rubik"/>
              </a:rPr>
              <a:t>, </a:t>
            </a:r>
            <a:r>
              <a:rPr lang="en-US" sz="1500" b="1" i="0" dirty="0">
                <a:solidFill>
                  <a:schemeClr val="bg1"/>
                </a:solidFill>
                <a:effectLst/>
                <a:latin typeface="Rubik"/>
              </a:rPr>
              <a:t>many cybercrime victims do not report their cases, lowering the estimated enforcement rate from 0.3% to about 0.05%.</a:t>
            </a:r>
          </a:p>
        </p:txBody>
      </p:sp>
    </p:spTree>
    <p:extLst>
      <p:ext uri="{BB962C8B-B14F-4D97-AF65-F5344CB8AC3E}">
        <p14:creationId xmlns:p14="http://schemas.microsoft.com/office/powerpoint/2010/main" val="411651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839709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805" y="1754109"/>
            <a:ext cx="10424390" cy="3551221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In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2022, </a:t>
            </a:r>
            <a:r>
              <a:rPr lang="en-US" b="1" i="0" u="none" strike="noStrike" dirty="0">
                <a:solidFill>
                  <a:schemeClr val="bg1"/>
                </a:solidFill>
                <a:effectLst/>
                <a:latin typeface="Rubi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 percent of global organizations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 experienced a ransomware attack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. Of those,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43 percent experienced a significant impact on their business operations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war in Ukraine led to increased cyber warfare by Russian actors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, and 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global threat of </a:t>
            </a:r>
            <a:r>
              <a:rPr lang="en-US" b="1" u="none" strike="noStrike" dirty="0">
                <a:solidFill>
                  <a:schemeClr val="bg1"/>
                </a:solidFill>
                <a:effectLst/>
                <a:latin typeface="Rubi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cyberattacks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 has increased 16 percent since the conflict began in February 2022</a:t>
            </a: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83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269341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805" y="903083"/>
            <a:ext cx="10424390" cy="5425289"/>
          </a:xfrm>
        </p:spPr>
        <p:txBody>
          <a:bodyPr>
            <a:normAutofit fontScale="9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Securing both remote and hybrid workers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Adapting security for increased cloud dependency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Visibility, control, protection and remediation in response to supply chain attacks, IoT attacks and ransomware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Preventing ransomware attacks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Increased popularity of SaaS security solutions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Spotlight on chief information security officers’ liability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Building cyber resilience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Governments prioritizing critical infrastructure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Government and industry collaboration across countries and industries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chemeClr val="bg1"/>
                </a:solidFill>
                <a:effectLst/>
                <a:latin typeface="Rubik"/>
              </a:rPr>
              <a:t>Realization that people are and will remain the main causes of attacks</a:t>
            </a:r>
          </a:p>
          <a:p>
            <a:pPr algn="l"/>
            <a:r>
              <a:rPr lang="en-US" b="0" u="sng" dirty="0">
                <a:solidFill>
                  <a:schemeClr val="bg1"/>
                </a:solidFill>
                <a:effectLst/>
                <a:latin typeface="Rubik"/>
              </a:rPr>
              <a:t>To counteract this increased threat</a:t>
            </a:r>
            <a:r>
              <a:rPr lang="en-US" b="0" dirty="0">
                <a:solidFill>
                  <a:schemeClr val="bg1"/>
                </a:solidFill>
                <a:effectLst/>
                <a:latin typeface="Rubik"/>
              </a:rPr>
              <a:t>, </a:t>
            </a:r>
            <a:r>
              <a:rPr lang="en-US" b="1" dirty="0">
                <a:solidFill>
                  <a:schemeClr val="bg1"/>
                </a:solidFill>
                <a:effectLst/>
                <a:latin typeface="Rubik"/>
              </a:rPr>
              <a:t>Congress passed cybersecurity legislation mandating the reporting of cyber incidents in March 2022</a:t>
            </a:r>
            <a:r>
              <a:rPr lang="en-US" b="0" dirty="0">
                <a:solidFill>
                  <a:schemeClr val="bg1"/>
                </a:solidFill>
                <a:effectLst/>
                <a:latin typeface="Rubik"/>
              </a:rPr>
              <a:t>. Also in March, the </a:t>
            </a:r>
            <a:r>
              <a:rPr lang="en-US" b="1" dirty="0">
                <a:solidFill>
                  <a:schemeClr val="bg1"/>
                </a:solidFill>
                <a:effectLst/>
                <a:latin typeface="Rubik"/>
              </a:rPr>
              <a:t>UK government added rigid telecom security laws to the country’s existing Telecommunications (Security) Act, passed in late 2021</a:t>
            </a:r>
            <a:r>
              <a:rPr lang="en-US" b="0" dirty="0">
                <a:solidFill>
                  <a:schemeClr val="bg1"/>
                </a:solidFill>
                <a:effectLst/>
                <a:latin typeface="Rubik"/>
              </a:rPr>
              <a:t>. These laws show that </a:t>
            </a:r>
            <a:r>
              <a:rPr lang="en-US" b="1" dirty="0">
                <a:solidFill>
                  <a:schemeClr val="bg1"/>
                </a:solidFill>
                <a:effectLst/>
                <a:latin typeface="Rubik"/>
              </a:rPr>
              <a:t>cybersecurity has become a top priority for both nations in recent years</a:t>
            </a:r>
            <a:r>
              <a:rPr lang="en-US" b="0" dirty="0">
                <a:solidFill>
                  <a:schemeClr val="bg1"/>
                </a:solidFill>
                <a:effectLst/>
                <a:latin typeface="Rubik"/>
              </a:rPr>
              <a:t>, but also that we have a </a:t>
            </a:r>
            <a:r>
              <a:rPr lang="en-US" b="1" dirty="0">
                <a:solidFill>
                  <a:schemeClr val="bg1"/>
                </a:solidFill>
                <a:effectLst/>
                <a:latin typeface="Rubik"/>
              </a:rPr>
              <a:t>long way to go in building global cyber resilience</a:t>
            </a:r>
            <a:r>
              <a:rPr lang="en-US" b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66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341768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31" y="975510"/>
            <a:ext cx="10424390" cy="554072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More Security for Remote and Hybrid Workers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In 2023, we will see an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increased effort in securing remote and hybrid workers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 as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organizations decide on long-term in-office requirements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 Since the start of the Covid-19 pandemic in 2020,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workers have migrated from cyber-secured offices to their home networks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 Incidentally, this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caused the risk of a cyber attack to increase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, due to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weaker networks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,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working in public spaces 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and 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use of work devices by uneducated users who unintentionally let in bad actors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Blurred Line Between Cloud and Cyber Security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line between cloud and cyber security will continue to blur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 According to Radware’s 2022 Application Security in a Multi-Cloud World report,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99 percent of organizations now use cloud computing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 As 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usage of public cloud environments increases (AWS, Azure …)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,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cloud security will become pivotal to an organization’s overall cyber security.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Ransomware Threats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The 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threat of ransomware attacks will make data exfiltration a top concern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 for organizations. A successful ransomware attack is an existential threat to businesses. “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Organizations of all sizes need a holistic approach to cybersecurity that integrates everything from anti-malware to email-security and vulnerability-assessment capabilities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,” said Candid Wüest, Acronis vice president of cyber protection research, in this feature on ransomware attacks. “</a:t>
            </a: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Cybercriminals are becoming too sophisticated and the results of attacks too dire to leave it to single-layered approaches and point solutions</a:t>
            </a:r>
            <a:r>
              <a:rPr lang="en-US" i="0" dirty="0">
                <a:solidFill>
                  <a:schemeClr val="bg1"/>
                </a:solidFill>
                <a:effectLst/>
                <a:latin typeface="Rubik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9147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341768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31" y="975510"/>
            <a:ext cx="10424390" cy="554072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 startAt="4"/>
            </a:pPr>
            <a:r>
              <a:rPr lang="en-US" b="1" dirty="0">
                <a:solidFill>
                  <a:schemeClr val="bg1"/>
                </a:solidFill>
                <a:latin typeface="Rubik"/>
              </a:rPr>
              <a:t>SaaS</a:t>
            </a:r>
            <a:r>
              <a:rPr lang="en-US" b="1" dirty="0">
                <a:solidFill>
                  <a:schemeClr val="bg1"/>
                </a:solidFill>
                <a:effectLst/>
                <a:latin typeface="Rubik"/>
              </a:rPr>
              <a:t> Solutions Will Outpace API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Software as a service (SaaS) security solutions will outpace API security solutions in 2023.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SaaS security received massive funding and attention from investors in 2022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, which will continue into 2023. As security organizations continue to sell their products as a service,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SaaS Security Posture Monitoring (SSPM) services and building infrastructure to monitor the security of your software applications will become a new priority for organizations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Monitoring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the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security of third-party vendors, applications and software will become a more widely discussed component of fostering cyber resilience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Focus on IoT Security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Visibility, control and remediation in response to supply-chain and Internet of Things (IoT) will become a prime focus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With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43 billion people connected to the internet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, manufacturers need to ensure their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internet-connected devices are built with strong security credentials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in mind.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Poorly configured cameras, microphones and sensors pose additional security threats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to all internet users.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Supply chain attacks against manufacturers are growing more popular 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among bad actors because of the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access they provide to partner vendors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The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urgency to resume supply operations means manufacturers often pay their ransoms more quickly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than other organizations.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In 2023, both manufacturers and security providers will take these considerations more seriously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</a:t>
            </a:r>
            <a:endParaRPr lang="en-US" sz="1900" b="1" i="0" dirty="0">
              <a:solidFill>
                <a:schemeClr val="bg1"/>
              </a:solidFill>
              <a:effectLst/>
              <a:latin typeface="Rubik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Spotlight on Chief Information Security Officers (CISO)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The role and liability of CISOs will be spotlighted following some of the past years’ most notorious data breaches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, such as the attack against Uber in mid-2022.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Cyber attacks are unpredictable, and even the most ethical and secure organizations with highly trained CISOs can experience a damaging attack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However,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responsibility for an effective attack will continue to fall on CISOs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We encourage CISOs to educate themselves continuously by staying up to date on security events, maintaining the most current licenses. and managing and assessing their organization’s cyber risk holistically.</a:t>
            </a:r>
          </a:p>
        </p:txBody>
      </p:sp>
    </p:spTree>
    <p:extLst>
      <p:ext uri="{BB962C8B-B14F-4D97-AF65-F5344CB8AC3E}">
        <p14:creationId xmlns:p14="http://schemas.microsoft.com/office/powerpoint/2010/main" val="54709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341768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31" y="975510"/>
            <a:ext cx="10424390" cy="554072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 startAt="7"/>
            </a:pPr>
            <a:r>
              <a:rPr lang="en-US" b="1" dirty="0">
                <a:solidFill>
                  <a:schemeClr val="bg1"/>
                </a:solidFill>
                <a:latin typeface="Rubik"/>
              </a:rPr>
              <a:t>More Cyber Resiliency</a:t>
            </a:r>
            <a:endParaRPr lang="en-US" b="1" dirty="0">
              <a:solidFill>
                <a:schemeClr val="bg1"/>
              </a:solidFill>
              <a:effectLst/>
              <a:latin typeface="Rubik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Organizations need to be more than cyber-insured or cyber-secured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; they need to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become cyber resilient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As hackers’ techniques become more advanced, organizations need to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manage and assess their cyber risk holistically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When managing your risk holistically,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security tools are implemented in a strategic way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that will impact your eligibility for risk transfer.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Cyber resilience means establishing a proactive strategy that combines behavior, financials and technology to prepare your organization to recover from any attack and anticipate risk to avoid an incident altogether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Protecting Critical Infrastructure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Protecting critical infrastructure (CI) will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continue to be a top priority for European and U.S. governments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as the Ukraine/Russia conflict persists into 2023. Bad actors in Russia have been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targeting CI, exemplified by the Colonial Pipeline and Solar Winds attacks in 2022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The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World Economic Forum declared cyberattacks a top concern on global CI in 2020, and industries such as healthcare, transportation, manufacturing and energy are at high risk for attacks in 2023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European and U.S. governments are working to stay one step ahead of these actors, but it is the responsibility of every individual to take precautionary measures to prevent an attack.</a:t>
            </a:r>
            <a:endParaRPr lang="en-US" sz="1900" b="1" i="0" dirty="0">
              <a:solidFill>
                <a:schemeClr val="bg1"/>
              </a:solidFill>
              <a:effectLst/>
              <a:latin typeface="Rubik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</a:pPr>
            <a:r>
              <a:rPr lang="en-US" b="1" i="0" dirty="0">
                <a:solidFill>
                  <a:schemeClr val="bg1"/>
                </a:solidFill>
                <a:effectLst/>
                <a:latin typeface="Rubik"/>
              </a:rPr>
              <a:t>Government and Industry Collaboration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Global governments and industries will continue to work together to prevent and remediate attacks against critical infrastructure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Information sharing is a pivotal tactic for understanding the ever-evolving landscape of cyber threats. As critical industries experience damaging and politically motivated cyber attacks, the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government’s role in recovering these industries grows more prevalent. Similarly, European and U.S. governments must continue to collaborate and share information to stay ahead of our mutual adversaries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995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D78D1C-86B9-4A72-3E21-17F4C181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2" y="341768"/>
            <a:ext cx="10858956" cy="6337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10 CYBERSECURITY TRENDS FOR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690CA5-3C94-3710-6209-5FA01AB2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31" y="975510"/>
            <a:ext cx="10424390" cy="554072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 startAt="10"/>
            </a:pPr>
            <a:r>
              <a:rPr lang="en-US" b="1" dirty="0">
                <a:solidFill>
                  <a:schemeClr val="bg1"/>
                </a:solidFill>
                <a:latin typeface="Rubik"/>
              </a:rPr>
              <a:t>Focus on Humans</a:t>
            </a:r>
            <a:endParaRPr lang="en-US" b="1" dirty="0">
              <a:solidFill>
                <a:schemeClr val="bg1"/>
              </a:solidFill>
              <a:effectLst/>
              <a:latin typeface="Rubik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Humans will continue to be the main entry point for bad actors.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Despite increased cybersecurity awareness, protocols, training and regulations, human error will remain the weakest link in the chain of security tools in all organizations.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 No matter how tedious or redundant security training may seem, it must be implemented regularly and organization-wide to help reduce the risk of a successful phishing attack.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bg1"/>
              </a:solidFill>
              <a:latin typeface="Rubik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bg1"/>
                </a:solidFill>
                <a:latin typeface="Rubik"/>
              </a:rPr>
              <a:t>ARTICLE SUMMARY</a:t>
            </a:r>
            <a:endParaRPr lang="en-US" b="1" i="0" dirty="0">
              <a:solidFill>
                <a:schemeClr val="bg1"/>
              </a:solidFill>
              <a:effectLst/>
              <a:latin typeface="Rubik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Overall,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2023 will see an increased concern in protecting global cybersecurity, particularly in critical infrastructures and against ransomware attacks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While American and European governments work to implement legislation to protect online data, </a:t>
            </a: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it is the responsibility of all of us to stay educated on malicious trends and best security practices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00" b="1" i="0" dirty="0">
                <a:solidFill>
                  <a:schemeClr val="bg1"/>
                </a:solidFill>
                <a:effectLst/>
                <a:latin typeface="Rubik"/>
              </a:rPr>
              <a:t>There is no way to predict the future of cybersecurity with perfect accuracy</a:t>
            </a:r>
            <a:r>
              <a:rPr lang="en-US" sz="1900" i="0" dirty="0">
                <a:solidFill>
                  <a:schemeClr val="bg1"/>
                </a:solidFill>
                <a:effectLst/>
                <a:latin typeface="Rubik"/>
              </a:rPr>
              <a:t>. However, our experts are confident that awareness of these assumptions will help your organization become cyber resilient in the coming year.</a:t>
            </a:r>
          </a:p>
        </p:txBody>
      </p:sp>
    </p:spTree>
    <p:extLst>
      <p:ext uri="{BB962C8B-B14F-4D97-AF65-F5344CB8AC3E}">
        <p14:creationId xmlns:p14="http://schemas.microsoft.com/office/powerpoint/2010/main" val="193085167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2577</TotalTime>
  <Words>2106</Words>
  <Application>Microsoft Office PowerPoint</Application>
  <PresentationFormat>Widescreen</PresentationFormat>
  <Paragraphs>110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Rubik</vt:lpstr>
      <vt:lpstr>Wingdings</vt:lpstr>
      <vt:lpstr>Wingdings 3</vt:lpstr>
      <vt:lpstr>Slice</vt:lpstr>
      <vt:lpstr>Cybersecurity Trends for 2023</vt:lpstr>
      <vt:lpstr> </vt:lpstr>
      <vt:lpstr>Fortinet: Most Noticeable Facts About Cybersecurity</vt:lpstr>
      <vt:lpstr>10 CYBERSECURITY TRENDS FOR 2023</vt:lpstr>
      <vt:lpstr>10 CYBERSECURITY TRENDS FOR 2023</vt:lpstr>
      <vt:lpstr>10 CYBERSECURITY TRENDS FOR 2023</vt:lpstr>
      <vt:lpstr>10 CYBERSECURITY TRENDS FOR 2023</vt:lpstr>
      <vt:lpstr>10 CYBERSECURITY TRENDS FOR 2023</vt:lpstr>
      <vt:lpstr>10 CYBERSECURITY TRENDS FOR 2023</vt:lpstr>
      <vt:lpstr>KEY TAKEAWAYS</vt:lpstr>
      <vt:lpstr>PowerPoint Presentation</vt:lpstr>
      <vt:lpstr>ISSA Raleigh Chapter Career Service Team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disagree in a job interview — without hurting your chances of getting hired!</dc:title>
  <dc:creator>Thomas Purdy</dc:creator>
  <cp:lastModifiedBy>Thomas Purdy</cp:lastModifiedBy>
  <cp:revision>6</cp:revision>
  <dcterms:created xsi:type="dcterms:W3CDTF">2020-09-09T01:28:22Z</dcterms:created>
  <dcterms:modified xsi:type="dcterms:W3CDTF">2023-01-06T00:16:05Z</dcterms:modified>
</cp:coreProperties>
</file>